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61" r:id="rId5"/>
    <p:sldId id="265" r:id="rId6"/>
    <p:sldId id="263" r:id="rId7"/>
    <p:sldId id="278" r:id="rId8"/>
    <p:sldId id="317" r:id="rId9"/>
    <p:sldId id="289" r:id="rId10"/>
    <p:sldId id="290" r:id="rId11"/>
    <p:sldId id="291" r:id="rId12"/>
    <p:sldId id="292" r:id="rId13"/>
    <p:sldId id="323" r:id="rId14"/>
    <p:sldId id="303" r:id="rId15"/>
    <p:sldId id="324" r:id="rId16"/>
    <p:sldId id="325" r:id="rId17"/>
    <p:sldId id="327" r:id="rId18"/>
    <p:sldId id="328" r:id="rId19"/>
    <p:sldId id="304" r:id="rId20"/>
    <p:sldId id="299" r:id="rId21"/>
    <p:sldId id="309" r:id="rId22"/>
    <p:sldId id="295" r:id="rId23"/>
    <p:sldId id="310" r:id="rId24"/>
    <p:sldId id="296" r:id="rId25"/>
    <p:sldId id="311" r:id="rId26"/>
    <p:sldId id="314" r:id="rId27"/>
    <p:sldId id="312" r:id="rId28"/>
    <p:sldId id="313" r:id="rId29"/>
    <p:sldId id="301" r:id="rId30"/>
    <p:sldId id="322"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na Flanders" initials="JF" lastIdx="1" clrIdx="0">
    <p:extLst>
      <p:ext uri="{19B8F6BF-5375-455C-9EA6-DF929625EA0E}">
        <p15:presenceInfo xmlns:p15="http://schemas.microsoft.com/office/powerpoint/2012/main" userId="S::jflanders@workforce-central.org::34ce9b77-fb4c-4b6c-ba4c-f4b40a17293f" providerId="AD"/>
      </p:ext>
    </p:extLst>
  </p:cmAuthor>
  <p:cmAuthor id="2" name="Nora A. Flemming De Sandoval" initials="NAFDS" lastIdx="4" clrIdx="1">
    <p:extLst>
      <p:ext uri="{19B8F6BF-5375-455C-9EA6-DF929625EA0E}">
        <p15:presenceInfo xmlns:p15="http://schemas.microsoft.com/office/powerpoint/2012/main" userId="S::ndesand@uw.edu::ed15aa6e-f1c3-4a21-9698-72b20c3a8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A25"/>
    <a:srgbClr val="1B47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588"/>
  </p:normalViewPr>
  <p:slideViewPr>
    <p:cSldViewPr snapToGrid="0" snapToObjects="1">
      <p:cViewPr varScale="1">
        <p:scale>
          <a:sx n="82" d="100"/>
          <a:sy n="82" d="100"/>
        </p:scale>
        <p:origin x="691" y="58"/>
      </p:cViewPr>
      <p:guideLst/>
    </p:cSldViewPr>
  </p:slideViewPr>
  <p:notesTextViewPr>
    <p:cViewPr>
      <p:scale>
        <a:sx n="3" d="2"/>
        <a:sy n="3" d="2"/>
      </p:scale>
      <p:origin x="0" y="0"/>
    </p:cViewPr>
  </p:notesTextViewPr>
  <p:sorterViewPr>
    <p:cViewPr varScale="1">
      <p:scale>
        <a:sx n="100" d="100"/>
        <a:sy n="100" d="100"/>
      </p:scale>
      <p:origin x="0" y="-475"/>
    </p:cViewPr>
  </p:sorterViewPr>
  <p:notesViewPr>
    <p:cSldViewPr snapToGrid="0" snapToObject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na Flanders" userId="34ce9b77-fb4c-4b6c-ba4c-f4b40a17293f" providerId="ADAL" clId="{3B09280C-B0D1-4180-B562-FB0F64A72A5A}"/>
    <pc:docChg chg="undo custSel delSld modSld">
      <pc:chgData name="Julianna Flanders" userId="34ce9b77-fb4c-4b6c-ba4c-f4b40a17293f" providerId="ADAL" clId="{3B09280C-B0D1-4180-B562-FB0F64A72A5A}" dt="2021-03-03T03:52:18.414" v="8" actId="14100"/>
      <pc:docMkLst>
        <pc:docMk/>
      </pc:docMkLst>
      <pc:sldChg chg="del">
        <pc:chgData name="Julianna Flanders" userId="34ce9b77-fb4c-4b6c-ba4c-f4b40a17293f" providerId="ADAL" clId="{3B09280C-B0D1-4180-B562-FB0F64A72A5A}" dt="2021-03-03T03:50:14.015" v="2" actId="2696"/>
        <pc:sldMkLst>
          <pc:docMk/>
          <pc:sldMk cId="1888631135" sldId="262"/>
        </pc:sldMkLst>
      </pc:sldChg>
      <pc:sldChg chg="modSp mod">
        <pc:chgData name="Julianna Flanders" userId="34ce9b77-fb4c-4b6c-ba4c-f4b40a17293f" providerId="ADAL" clId="{3B09280C-B0D1-4180-B562-FB0F64A72A5A}" dt="2021-03-03T03:52:18.414" v="8" actId="14100"/>
        <pc:sldMkLst>
          <pc:docMk/>
          <pc:sldMk cId="1826734524" sldId="278"/>
        </pc:sldMkLst>
        <pc:cxnChg chg="mod">
          <ac:chgData name="Julianna Flanders" userId="34ce9b77-fb4c-4b6c-ba4c-f4b40a17293f" providerId="ADAL" clId="{3B09280C-B0D1-4180-B562-FB0F64A72A5A}" dt="2021-03-03T03:52:18.414" v="8" actId="14100"/>
          <ac:cxnSpMkLst>
            <pc:docMk/>
            <pc:sldMk cId="1826734524" sldId="278"/>
            <ac:cxnSpMk id="20" creationId="{16B5AFF0-6BBE-459E-A5B5-3132CA0280D6}"/>
          </ac:cxnSpMkLst>
        </pc:cxnChg>
      </pc:sldChg>
      <pc:sldChg chg="modSp mod">
        <pc:chgData name="Julianna Flanders" userId="34ce9b77-fb4c-4b6c-ba4c-f4b40a17293f" providerId="ADAL" clId="{3B09280C-B0D1-4180-B562-FB0F64A72A5A}" dt="2021-03-03T03:50:53.460" v="3" actId="14100"/>
        <pc:sldMkLst>
          <pc:docMk/>
          <pc:sldMk cId="1802558494" sldId="291"/>
        </pc:sldMkLst>
        <pc:spChg chg="mod">
          <ac:chgData name="Julianna Flanders" userId="34ce9b77-fb4c-4b6c-ba4c-f4b40a17293f" providerId="ADAL" clId="{3B09280C-B0D1-4180-B562-FB0F64A72A5A}" dt="2021-03-03T03:50:53.460" v="3" actId="14100"/>
          <ac:spMkLst>
            <pc:docMk/>
            <pc:sldMk cId="1802558494" sldId="291"/>
            <ac:spMk id="3" creationId="{A67C0977-59C9-40C8-B321-0B6CB3DF7B4D}"/>
          </ac:spMkLst>
        </pc:spChg>
      </pc:sldChg>
      <pc:sldChg chg="modSp mod">
        <pc:chgData name="Julianna Flanders" userId="34ce9b77-fb4c-4b6c-ba4c-f4b40a17293f" providerId="ADAL" clId="{3B09280C-B0D1-4180-B562-FB0F64A72A5A}" dt="2021-03-03T03:51:59.385" v="5" actId="20577"/>
        <pc:sldMkLst>
          <pc:docMk/>
          <pc:sldMk cId="1570347281" sldId="322"/>
        </pc:sldMkLst>
        <pc:spChg chg="mod">
          <ac:chgData name="Julianna Flanders" userId="34ce9b77-fb4c-4b6c-ba4c-f4b40a17293f" providerId="ADAL" clId="{3B09280C-B0D1-4180-B562-FB0F64A72A5A}" dt="2021-03-03T03:51:59.385" v="5" actId="20577"/>
          <ac:spMkLst>
            <pc:docMk/>
            <pc:sldMk cId="1570347281" sldId="322"/>
            <ac:spMk id="8" creationId="{54A72B44-7C1A-43CE-9884-111554624D44}"/>
          </ac:spMkLst>
        </pc:spChg>
      </pc:sldChg>
      <pc:sldChg chg="modSp mod">
        <pc:chgData name="Julianna Flanders" userId="34ce9b77-fb4c-4b6c-ba4c-f4b40a17293f" providerId="ADAL" clId="{3B09280C-B0D1-4180-B562-FB0F64A72A5A}" dt="2021-03-03T03:48:08.810" v="1" actId="20577"/>
        <pc:sldMkLst>
          <pc:docMk/>
          <pc:sldMk cId="1795899155" sldId="328"/>
        </pc:sldMkLst>
        <pc:spChg chg="mod">
          <ac:chgData name="Julianna Flanders" userId="34ce9b77-fb4c-4b6c-ba4c-f4b40a17293f" providerId="ADAL" clId="{3B09280C-B0D1-4180-B562-FB0F64A72A5A}" dt="2021-03-03T03:48:08.810" v="1" actId="20577"/>
          <ac:spMkLst>
            <pc:docMk/>
            <pc:sldMk cId="1795899155" sldId="328"/>
            <ac:spMk id="3" creationId="{1015A0A1-2E36-445B-8051-E865A04460E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2-12T11:14:26.949" idx="2">
    <p:pos x="10" y="10"/>
    <p:text>Add data</p:text>
    <p:extLst>
      <p:ext uri="{C676402C-5697-4E1C-873F-D02D1690AC5C}">
        <p15:threadingInfo xmlns:p15="http://schemas.microsoft.com/office/powerpoint/2012/main" timeZoneBias="480"/>
      </p:ext>
    </p:extLst>
  </p:cm>
  <p:cm authorId="2" dt="2021-02-12T11:23:04.939" idx="4">
    <p:pos x="106" y="106"/>
    <p:text>Come up with a discussion question in relation to this.</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F6DB4B-CD37-4A3E-8181-AA89DFB3C0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6E1054A3-504F-427B-8152-C37FCC7E4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A74E32-5ABB-4B8B-876F-312AF5DC35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175140-204D-4F18-A061-7AC8F15E6692}" type="slidenum">
              <a:rPr lang="en-US" smtClean="0"/>
              <a:t>‹#›</a:t>
            </a:fld>
            <a:endParaRPr lang="en-US"/>
          </a:p>
        </p:txBody>
      </p:sp>
    </p:spTree>
    <p:extLst>
      <p:ext uri="{BB962C8B-B14F-4D97-AF65-F5344CB8AC3E}">
        <p14:creationId xmlns:p14="http://schemas.microsoft.com/office/powerpoint/2010/main" val="2906615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DC342-AFF9-433E-A240-6BA7606756C6}"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BC4A1-3F69-418A-ABB4-50411FE51C36}" type="slidenum">
              <a:rPr lang="en-US" smtClean="0"/>
              <a:t>‹#›</a:t>
            </a:fld>
            <a:endParaRPr lang="en-US"/>
          </a:p>
        </p:txBody>
      </p:sp>
    </p:spTree>
    <p:extLst>
      <p:ext uri="{BB962C8B-B14F-4D97-AF65-F5344CB8AC3E}">
        <p14:creationId xmlns:p14="http://schemas.microsoft.com/office/powerpoint/2010/main" val="28583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1</a:t>
            </a:fld>
            <a:endParaRPr lang="en-US"/>
          </a:p>
        </p:txBody>
      </p:sp>
    </p:spTree>
    <p:extLst>
      <p:ext uri="{BB962C8B-B14F-4D97-AF65-F5344CB8AC3E}">
        <p14:creationId xmlns:p14="http://schemas.microsoft.com/office/powerpoint/2010/main" val="303275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provides a visual of the higher ed employee structure. Which give context to BIPOC </a:t>
            </a:r>
            <a:r>
              <a:rPr lang="en-US" dirty="0" err="1"/>
              <a:t>represtation</a:t>
            </a:r>
            <a:r>
              <a:rPr lang="en-US" dirty="0"/>
              <a:t> in the community and at the decision making table. </a:t>
            </a:r>
          </a:p>
        </p:txBody>
      </p:sp>
      <p:sp>
        <p:nvSpPr>
          <p:cNvPr id="4" name="Slide Number Placeholder 3"/>
          <p:cNvSpPr>
            <a:spLocks noGrp="1"/>
          </p:cNvSpPr>
          <p:nvPr>
            <p:ph type="sldNum" sz="quarter" idx="5"/>
          </p:nvPr>
        </p:nvSpPr>
        <p:spPr/>
        <p:txBody>
          <a:bodyPr/>
          <a:lstStyle/>
          <a:p>
            <a:fld id="{5D1BC4A1-3F69-418A-ABB4-50411FE51C36}" type="slidenum">
              <a:rPr lang="en-US" smtClean="0"/>
              <a:t>11</a:t>
            </a:fld>
            <a:endParaRPr lang="en-US"/>
          </a:p>
        </p:txBody>
      </p:sp>
    </p:spTree>
    <p:extLst>
      <p:ext uri="{BB962C8B-B14F-4D97-AF65-F5344CB8AC3E}">
        <p14:creationId xmlns:p14="http://schemas.microsoft.com/office/powerpoint/2010/main" val="64033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Here you see the Demographic by race within our Community and Technical College system. Comparing our student population, to the BIPOC frontline/classified employee </a:t>
            </a:r>
            <a:r>
              <a:rPr lang="en-US" sz="1200" b="0" i="0" u="none" strike="noStrike" kern="1200" dirty="0" err="1">
                <a:solidFill>
                  <a:schemeClr val="tx1"/>
                </a:solidFill>
                <a:effectLst/>
                <a:latin typeface="+mn-lt"/>
                <a:ea typeface="+mn-ea"/>
                <a:cs typeface="+mn-cs"/>
              </a:rPr>
              <a:t>group.This</a:t>
            </a:r>
            <a:r>
              <a:rPr lang="en-US" sz="1200" b="0" i="0" u="none" strike="noStrike" kern="1200" dirty="0">
                <a:solidFill>
                  <a:schemeClr val="tx1"/>
                </a:solidFill>
                <a:effectLst/>
                <a:latin typeface="+mn-lt"/>
                <a:ea typeface="+mn-ea"/>
                <a:cs typeface="+mn-cs"/>
              </a:rPr>
              <a:t> employee group has the highest BIPOC  representation of all employee groups. Yet the lowest in position of power.</a:t>
            </a:r>
          </a:p>
          <a:p>
            <a:pPr marL="0" marR="0" lvl="0" indent="0" algn="l" defTabSz="914400" rtl="0" eaLnBrk="1" fontAlgn="auto" latinLnBrk="0" hangingPunct="1">
              <a:lnSpc>
                <a:spcPct val="100000"/>
              </a:lnSpc>
              <a:spcBef>
                <a:spcPts val="0"/>
              </a:spcBef>
              <a:spcAft>
                <a:spcPts val="0"/>
              </a:spcAft>
              <a:buClrTx/>
              <a:buSzTx/>
              <a:buFontTx/>
              <a:buNone/>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17,496.00 Students (Pierce college, Tacoma Community College, Clover Park Tech, and Bates Tech)</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8,357.68 48% White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 2,197.02 13%  Hispanic</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1,998.12 11%  Unknown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1,823.00 10%  Two or more races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1,354.50 8%  Black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1,052.02 6%  Asian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442.06 3%  Non-resident alien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162.54 1% Native Hawaiian/Pacific Islander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133.92 1%  American Indian/Alaska Native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dirty="0">
                <a:solidFill>
                  <a:schemeClr val="tx1"/>
                </a:solidFill>
                <a:effectLst/>
                <a:latin typeface="+mn-lt"/>
                <a:ea typeface="+mn-ea"/>
                <a:cs typeface="+mn-cs"/>
              </a:rPr>
              <a:t> https://collegescorecard.ed.gov/school/</a:t>
            </a:r>
          </a:p>
        </p:txBody>
      </p:sp>
      <p:sp>
        <p:nvSpPr>
          <p:cNvPr id="4" name="Slide Number Placeholder 3"/>
          <p:cNvSpPr>
            <a:spLocks noGrp="1"/>
          </p:cNvSpPr>
          <p:nvPr>
            <p:ph type="sldNum" sz="quarter" idx="5"/>
          </p:nvPr>
        </p:nvSpPr>
        <p:spPr/>
        <p:txBody>
          <a:bodyPr/>
          <a:lstStyle/>
          <a:p>
            <a:fld id="{5D1BC4A1-3F69-418A-ABB4-50411FE51C36}"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are seeing here is a low population of BIPOC faculty, the core of the organization.  </a:t>
            </a:r>
          </a:p>
          <a:p>
            <a:endParaRPr lang="en-US" dirty="0"/>
          </a:p>
          <a:p>
            <a:r>
              <a:rPr lang="en-US" dirty="0"/>
              <a:t>Classified Staff still showing the highest % of BIPOC representation</a:t>
            </a:r>
          </a:p>
        </p:txBody>
      </p:sp>
      <p:sp>
        <p:nvSpPr>
          <p:cNvPr id="4" name="Slide Number Placeholder 3"/>
          <p:cNvSpPr>
            <a:spLocks noGrp="1"/>
          </p:cNvSpPr>
          <p:nvPr>
            <p:ph type="sldNum" sz="quarter" idx="5"/>
          </p:nvPr>
        </p:nvSpPr>
        <p:spPr/>
        <p:txBody>
          <a:bodyPr/>
          <a:lstStyle/>
          <a:p>
            <a:fld id="{5D1BC4A1-3F69-418A-ABB4-50411FE51C36}"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BIPOC representation at the administrative level is 192 out of 913 </a:t>
            </a:r>
            <a:r>
              <a:rPr lang="en-US" dirty="0" err="1"/>
              <a:t>empoloyees</a:t>
            </a:r>
            <a:r>
              <a:rPr lang="en-US" dirty="0"/>
              <a:t>( this is includes exempt &amp; Administrative positions)</a:t>
            </a:r>
          </a:p>
          <a:p>
            <a:endParaRPr lang="en-US" dirty="0"/>
          </a:p>
          <a:p>
            <a:r>
              <a:rPr lang="en-US" dirty="0"/>
              <a:t>Front line, classified group has the highest representation within the 4 pierce schools, over 8 campuses.   How often do you think the BIPOC classified group are invited to the decision making table? If a few are invited to the table, are there voice heard and part of the decisions making process? </a:t>
            </a:r>
          </a:p>
        </p:txBody>
      </p:sp>
      <p:sp>
        <p:nvSpPr>
          <p:cNvPr id="4" name="Slide Number Placeholder 3"/>
          <p:cNvSpPr>
            <a:spLocks noGrp="1"/>
          </p:cNvSpPr>
          <p:nvPr>
            <p:ph type="sldNum" sz="quarter" idx="5"/>
          </p:nvPr>
        </p:nvSpPr>
        <p:spPr/>
        <p:txBody>
          <a:bodyPr/>
          <a:lstStyle/>
          <a:p>
            <a:fld id="{5D1BC4A1-3F69-418A-ABB4-50411FE51C36}" type="slidenum">
              <a:rPr lang="en-US" smtClean="0"/>
              <a:t>14</a:t>
            </a:fld>
            <a:endParaRPr lang="en-US"/>
          </a:p>
        </p:txBody>
      </p:sp>
    </p:spTree>
    <p:extLst>
      <p:ext uri="{BB962C8B-B14F-4D97-AF65-F5344CB8AC3E}">
        <p14:creationId xmlns:p14="http://schemas.microsoft.com/office/powerpoint/2010/main" val="111582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Combating Bait and Switch practices - BIPOC representation and </a:t>
            </a:r>
            <a:r>
              <a:rPr lang="en-US" dirty="0" err="1"/>
              <a:t>contirbution</a:t>
            </a:r>
            <a:r>
              <a:rPr lang="en-US" dirty="0"/>
              <a:t> should persist within your process and </a:t>
            </a:r>
            <a:r>
              <a:rPr lang="en-US" dirty="0" err="1"/>
              <a:t>practises</a:t>
            </a:r>
            <a:r>
              <a:rPr lang="en-US" dirty="0"/>
              <a:t>.</a:t>
            </a:r>
          </a:p>
          <a:p>
            <a:endParaRPr lang="en-US" dirty="0"/>
          </a:p>
          <a:p>
            <a:r>
              <a:rPr lang="en-US" dirty="0"/>
              <a:t>2. Move Past Just Checking the box - Economic Empowerment is key. Your budget should align with your core values and </a:t>
            </a:r>
            <a:r>
              <a:rPr lang="en-US" dirty="0" err="1"/>
              <a:t>stratefic</a:t>
            </a:r>
            <a:r>
              <a:rPr lang="en-US" dirty="0"/>
              <a:t> plan. Free of tokenizing and free BIPOC labor </a:t>
            </a:r>
          </a:p>
          <a:p>
            <a:endParaRPr lang="en-US" dirty="0"/>
          </a:p>
          <a:p>
            <a:r>
              <a:rPr lang="en-US" dirty="0"/>
              <a:t>3. Welcome and Embrace Culture Change- Discomfort is the root of all growth and learning. Please don't fall into the trap of avoiding or comforting those who are defensive/resistant. It will get in the way of your DEAI progress and Mission.</a:t>
            </a:r>
          </a:p>
        </p:txBody>
      </p:sp>
      <p:sp>
        <p:nvSpPr>
          <p:cNvPr id="4" name="Slide Number Placeholder 3"/>
          <p:cNvSpPr>
            <a:spLocks noGrp="1"/>
          </p:cNvSpPr>
          <p:nvPr>
            <p:ph type="sldNum" sz="quarter" idx="5"/>
          </p:nvPr>
        </p:nvSpPr>
        <p:spPr/>
        <p:txBody>
          <a:bodyPr/>
          <a:lstStyle/>
          <a:p>
            <a:fld id="{5D1BC4A1-3F69-418A-ABB4-50411FE51C36}" type="slidenum">
              <a:rPr lang="en-US" smtClean="0"/>
              <a:t>15</a:t>
            </a:fld>
            <a:endParaRPr lang="en-US"/>
          </a:p>
        </p:txBody>
      </p:sp>
    </p:spTree>
    <p:extLst>
      <p:ext uri="{BB962C8B-B14F-4D97-AF65-F5344CB8AC3E}">
        <p14:creationId xmlns:p14="http://schemas.microsoft.com/office/powerpoint/2010/main" val="367483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be talking about assessments. There are many different versions out there and I know that the Policy group will be talking about policy assessments next month. Assessments are something to give you data, something to create a foundation that you can build on, WHICH Lori and Nora already emphasized. Organizations want to know that they can MEASURE -  improvement, decreased turnover costs, improved job satisfaction and productivity etc. And if the true end result is that we want to create pro-equity, anti-racist, anti-sexist, anti-homophobic people…we need to have data to build on for that as well.</a:t>
            </a:r>
          </a:p>
          <a:p>
            <a:endParaRPr lang="en-US" dirty="0"/>
          </a:p>
          <a:p>
            <a:r>
              <a:rPr lang="en-US" dirty="0"/>
              <a:t>So, you all should be familiar with this assessment, as it is the one Org Str we put together last year. It is in the welcome packet, on FB and the webpage. It is a great starting point, especially if you are doing this work in-house, without a consultant or are just beginning your DEAI journey.</a:t>
            </a:r>
          </a:p>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16</a:t>
            </a:fld>
            <a:endParaRPr lang="en-US"/>
          </a:p>
        </p:txBody>
      </p:sp>
    </p:spTree>
    <p:extLst>
      <p:ext uri="{BB962C8B-B14F-4D97-AF65-F5344CB8AC3E}">
        <p14:creationId xmlns:p14="http://schemas.microsoft.com/office/powerpoint/2010/main" val="79369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Lawrence Garrett’s assessment tool and in it he asks questions about racial and gender demographics in the organization, in staff, and leadership, as well as regarding promotions, salary, &amp; discrimination complaints.  For example:</a:t>
            </a:r>
          </a:p>
          <a:p>
            <a:r>
              <a:rPr lang="en-US" b="1" dirty="0"/>
              <a:t>Staff </a:t>
            </a:r>
            <a:r>
              <a:rPr lang="en-US" dirty="0"/>
              <a:t>- How many and what kind of affinity groups? Do any have any DEI training? Are there problem staff members? Does the organization only honor Christian holidays? Are there floating holidays?</a:t>
            </a:r>
          </a:p>
          <a:p>
            <a:r>
              <a:rPr lang="en-US" b="1" dirty="0"/>
              <a:t>Leadership</a:t>
            </a:r>
            <a:r>
              <a:rPr lang="en-US" dirty="0"/>
              <a:t> – any DEAI training? Are they leading any DEAI trainings? Implicit bias training? Do they belong to any affinity groups? Lori talked earlier about leadership taking a strong role in DEAI training…is there commitment?</a:t>
            </a:r>
          </a:p>
          <a:p>
            <a:r>
              <a:rPr lang="en-US" dirty="0"/>
              <a:t>And then </a:t>
            </a:r>
            <a:r>
              <a:rPr lang="en-US" b="1" dirty="0"/>
              <a:t>goals</a:t>
            </a:r>
            <a:r>
              <a:rPr lang="en-US" dirty="0"/>
              <a:t> – where do you want to be in a year? What numbers should you be seeing and what changes will have been made? These are all questions to get you started on a strategic plan.</a:t>
            </a:r>
          </a:p>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17</a:t>
            </a:fld>
            <a:endParaRPr lang="en-US"/>
          </a:p>
        </p:txBody>
      </p:sp>
    </p:spTree>
    <p:extLst>
      <p:ext uri="{BB962C8B-B14F-4D97-AF65-F5344CB8AC3E}">
        <p14:creationId xmlns:p14="http://schemas.microsoft.com/office/powerpoint/2010/main" val="2698893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 a lot about being anti-racist. Ibram Kendi in his book, How to Be An Anti-Racist, says we are either racist or anti-racist. This is true for every demographic. When we “other” someone, we are setting them apart, making them “less than”. And the difference in being racist or anti-racist is </a:t>
            </a:r>
            <a:r>
              <a:rPr lang="en-US" b="1" dirty="0"/>
              <a:t>action</a:t>
            </a:r>
            <a:r>
              <a:rPr lang="en-US" dirty="0"/>
              <a:t>. The only way to become </a:t>
            </a:r>
            <a:r>
              <a:rPr lang="en-US" b="1" dirty="0"/>
              <a:t>anti-othering</a:t>
            </a:r>
            <a:r>
              <a:rPr lang="en-US" dirty="0"/>
              <a:t>, is to take </a:t>
            </a:r>
            <a:r>
              <a:rPr lang="en-US" b="1" dirty="0"/>
              <a:t>action</a:t>
            </a:r>
            <a:r>
              <a:rPr lang="en-US" dirty="0"/>
              <a:t>. </a:t>
            </a:r>
          </a:p>
          <a:p>
            <a:endParaRPr lang="en-US" dirty="0"/>
          </a:p>
          <a:p>
            <a:r>
              <a:rPr lang="en-US" dirty="0"/>
              <a:t>To break it down further – you are either sexist or anti-sexist. What action are you taking to become anti-sexist? What action to become anti-homophobic?</a:t>
            </a:r>
          </a:p>
          <a:p>
            <a:endParaRPr lang="en-US" dirty="0"/>
          </a:p>
          <a:p>
            <a:r>
              <a:rPr lang="en-US" dirty="0"/>
              <a:t>Kendi goes onto to say that if you think you are anti-racist, but you are still homophobic, you aren’t anti-racist for the simple reason there are Queer Black Indigenous POC. If you think you are anti-racist but you are not looking at your own sexist bias, you aren’t anti-racist, because there are WOC being discriminated against. And the inverse of these are true, as well. </a:t>
            </a:r>
          </a:p>
          <a:p>
            <a:endParaRPr lang="en-US" dirty="0"/>
          </a:p>
          <a:p>
            <a:r>
              <a:rPr lang="en-US"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this is hard work. It takes courage and persistence, a willingness to make mistakes and try again. I wonder how many mistakes you will find in my presentation today?  but I will improve because I will keep trying.</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18</a:t>
            </a:fld>
            <a:endParaRPr lang="en-US"/>
          </a:p>
        </p:txBody>
      </p:sp>
    </p:spTree>
    <p:extLst>
      <p:ext uri="{BB962C8B-B14F-4D97-AF65-F5344CB8AC3E}">
        <p14:creationId xmlns:p14="http://schemas.microsoft.com/office/powerpoint/2010/main" val="198779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00000"/>
                </a:solidFill>
                <a:effectLst/>
                <a:latin typeface="Georgia" panose="02040502050405020303" pitchFamily="18" charset="0"/>
              </a:rPr>
              <a:t>The Intercultural Development Inventory® (IDI®) is the premier cross-culturally valid assessment for building cultural competence in your school or organization”</a:t>
            </a:r>
          </a:p>
          <a:p>
            <a:endParaRPr lang="en-US" i="1" dirty="0">
              <a:solidFill>
                <a:srgbClr val="000000"/>
              </a:solidFill>
              <a:latin typeface="Georgia" panose="02040502050405020303" pitchFamily="18" charset="0"/>
            </a:endParaRPr>
          </a:p>
          <a:p>
            <a:r>
              <a:rPr lang="en-US" dirty="0"/>
              <a:t>The Intercultural Development Inventory or IDI is about assessing your cultural competence. It’s a personal  and organizational assessment – because, after all, for things to improve, we have to improve as individuals, which then is reflected in the organization. And organizations have their own culture.</a:t>
            </a:r>
          </a:p>
          <a:p>
            <a:endParaRPr lang="en-US" dirty="0"/>
          </a:p>
          <a:p>
            <a:r>
              <a:rPr lang="en-US" dirty="0"/>
              <a:t> How well do you move from your own cultural bubble and into someone else’s? Does the culture of your organization play well with other organizations, the city, </a:t>
            </a:r>
            <a:r>
              <a:rPr lang="en-US" dirty="0" err="1"/>
              <a:t>etc</a:t>
            </a:r>
            <a:r>
              <a:rPr lang="en-US" dirty="0"/>
              <a:t>? </a:t>
            </a:r>
          </a:p>
          <a:p>
            <a:r>
              <a:rPr lang="en-US" dirty="0"/>
              <a:t>Note the levels on the journey to becoming culturally competent…denial, polarization, minimization, acceptance and adaptation.</a:t>
            </a:r>
          </a:p>
          <a:p>
            <a:endParaRPr lang="en-US" dirty="0"/>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what is culture?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19</a:t>
            </a:fld>
            <a:endParaRPr lang="en-US"/>
          </a:p>
        </p:txBody>
      </p:sp>
    </p:spTree>
    <p:extLst>
      <p:ext uri="{BB962C8B-B14F-4D97-AF65-F5344CB8AC3E}">
        <p14:creationId xmlns:p14="http://schemas.microsoft.com/office/powerpoint/2010/main" val="164825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term intersectionality was coined by Dr. </a:t>
            </a:r>
            <a:r>
              <a:rPr lang="en-US"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Kimberle</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Crenshaw to highlight the challenges of racism and sexism that women of color face. It has since been used to explain our sense of personal culture.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Personal culture IS about your intersections -  influences, beliefs, gender identity, where you grew up, 2 parents, single parent, same-sex parents </a:t>
            </a:r>
            <a:r>
              <a:rPr lang="en-US"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etc</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etc. Cultural competence is </a:t>
            </a: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valuing</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differences, learning from those differences and being able to not give offense when moving within another culture. It does not mean that you agree with everything in another culture, it means valuing the differences.</a:t>
            </a:r>
          </a:p>
          <a:p>
            <a:pPr marL="0" marR="0">
              <a:spcBef>
                <a:spcPts val="0"/>
              </a:spcBef>
              <a:spcAft>
                <a:spcPts val="0"/>
              </a:spcAft>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 let’s briefly talk about the different orientations of the IDI – which outlines the cultural lens that we use to see the world.</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D1BC4A1-3F69-418A-ABB4-50411FE51C36}" type="slidenum">
              <a:rPr lang="en-US" smtClean="0"/>
              <a:t>20</a:t>
            </a:fld>
            <a:endParaRPr lang="en-US"/>
          </a:p>
        </p:txBody>
      </p:sp>
    </p:spTree>
    <p:extLst>
      <p:ext uri="{BB962C8B-B14F-4D97-AF65-F5344CB8AC3E}">
        <p14:creationId xmlns:p14="http://schemas.microsoft.com/office/powerpoint/2010/main" val="34682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2</a:t>
            </a:fld>
            <a:endParaRPr lang="en-US"/>
          </a:p>
        </p:txBody>
      </p:sp>
    </p:spTree>
    <p:extLst>
      <p:ext uri="{BB962C8B-B14F-4D97-AF65-F5344CB8AC3E}">
        <p14:creationId xmlns:p14="http://schemas.microsoft.com/office/powerpoint/2010/main" val="1005296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Pence leading the caucus on women’s health. Denying that women need to be in the room. </a:t>
            </a:r>
          </a:p>
          <a:p>
            <a:r>
              <a:rPr lang="en-US" dirty="0"/>
              <a:t>Emmanuel </a:t>
            </a:r>
            <a:r>
              <a:rPr lang="en-US" dirty="0" err="1"/>
              <a:t>Acho</a:t>
            </a:r>
            <a:r>
              <a:rPr lang="en-US" dirty="0"/>
              <a:t> said the anacronym of denial is “don’t even know I am lying”.</a:t>
            </a:r>
          </a:p>
          <a:p>
            <a:r>
              <a:rPr lang="en-US" dirty="0"/>
              <a:t>Don’t even know that it is a lie that women are needed in that room. </a:t>
            </a:r>
          </a:p>
          <a:p>
            <a:r>
              <a:rPr lang="en-US" dirty="0"/>
              <a:t> Dominance and fear lead this stage and is a monocultural mindset, not needing to see any culture but one’s own.</a:t>
            </a:r>
          </a:p>
        </p:txBody>
      </p:sp>
      <p:sp>
        <p:nvSpPr>
          <p:cNvPr id="4" name="Slide Number Placeholder 3"/>
          <p:cNvSpPr>
            <a:spLocks noGrp="1"/>
          </p:cNvSpPr>
          <p:nvPr>
            <p:ph type="sldNum" sz="quarter" idx="5"/>
          </p:nvPr>
        </p:nvSpPr>
        <p:spPr/>
        <p:txBody>
          <a:bodyPr/>
          <a:lstStyle/>
          <a:p>
            <a:fld id="{5D1BC4A1-3F69-418A-ABB4-50411FE51C36}" type="slidenum">
              <a:rPr lang="en-US" smtClean="0"/>
              <a:t>21</a:t>
            </a:fld>
            <a:endParaRPr lang="en-US"/>
          </a:p>
        </p:txBody>
      </p:sp>
    </p:spTree>
    <p:extLst>
      <p:ext uri="{BB962C8B-B14F-4D97-AF65-F5344CB8AC3E}">
        <p14:creationId xmlns:p14="http://schemas.microsoft.com/office/powerpoint/2010/main" val="2660456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US" dirty="0" err="1"/>
              <a:t>Leshia</a:t>
            </a:r>
            <a:r>
              <a:rPr lang="en-US" dirty="0"/>
              <a:t> Evans, a nurse from Baton Rouge. Polarization is “power over”, us vs them, I’m right and you’re wrong.  Polarization can also have a reverse orientation, where a person doesn’t value or understand their own culture. One example of this is a person from another country, really wanting to fit it. She may try to hide her cultural differences so that she doesn’t stand out.</a:t>
            </a:r>
          </a:p>
          <a:p>
            <a:r>
              <a:rPr lang="en-US" dirty="0"/>
              <a:t>Polarization is also a monocultural mindset.</a:t>
            </a:r>
          </a:p>
        </p:txBody>
      </p:sp>
      <p:sp>
        <p:nvSpPr>
          <p:cNvPr id="4" name="Slide Number Placeholder 3"/>
          <p:cNvSpPr>
            <a:spLocks noGrp="1"/>
          </p:cNvSpPr>
          <p:nvPr>
            <p:ph type="sldNum" sz="quarter" idx="5"/>
          </p:nvPr>
        </p:nvSpPr>
        <p:spPr/>
        <p:txBody>
          <a:bodyPr/>
          <a:lstStyle/>
          <a:p>
            <a:fld id="{5D1BC4A1-3F69-418A-ABB4-50411FE51C36}" type="slidenum">
              <a:rPr lang="en-US" smtClean="0"/>
              <a:t>22</a:t>
            </a:fld>
            <a:endParaRPr lang="en-US"/>
          </a:p>
        </p:txBody>
      </p:sp>
    </p:spTree>
    <p:extLst>
      <p:ext uri="{BB962C8B-B14F-4D97-AF65-F5344CB8AC3E}">
        <p14:creationId xmlns:p14="http://schemas.microsoft.com/office/powerpoint/2010/main" val="1966045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Minimization is the bridge between the monocultural mindsets of denial and polarization and the multi-cultural mindsets of acceptance and adaptation. Minimization is starting to wake up to some injustices, but mostly just wants to “get along”.</a:t>
            </a:r>
          </a:p>
          <a:p>
            <a:pPr marL="0" marR="0">
              <a:spcBef>
                <a:spcPts val="0"/>
              </a:spcBef>
              <a:spcAft>
                <a:spcPts val="0"/>
              </a:spcAft>
            </a:pPr>
            <a:endPar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may be the peacemaker in your family or organization, but they are not looking for justice, they are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 yet willing to</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 uncomfortable, not yet looking deeply at their own bias. However, minimization is the bridge we all have to cross to get to the next orientation.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23</a:t>
            </a:fld>
            <a:endParaRPr lang="en-US"/>
          </a:p>
        </p:txBody>
      </p:sp>
    </p:spTree>
    <p:extLst>
      <p:ext uri="{BB962C8B-B14F-4D97-AF65-F5344CB8AC3E}">
        <p14:creationId xmlns:p14="http://schemas.microsoft.com/office/powerpoint/2010/main" val="256354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Angela Davis turned the serenity prayer into a social justice statement. Acceptance is recognition and appreciation of cultural differences and values, but may still be hesitant or even get stuck in knowing the right thing to do. And know that none of us get into one of these orientations and just stay there – we are moving more like a pendulum as we become aware of new concepts and work to move through these mindsets to value differences.</a:t>
            </a:r>
          </a:p>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24</a:t>
            </a:fld>
            <a:endParaRPr lang="en-US"/>
          </a:p>
        </p:txBody>
      </p:sp>
    </p:spTree>
    <p:extLst>
      <p:ext uri="{BB962C8B-B14F-4D97-AF65-F5344CB8AC3E}">
        <p14:creationId xmlns:p14="http://schemas.microsoft.com/office/powerpoint/2010/main" val="1057373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The story goes…adaptation is the effective use of empathy or being able to shift your frame of reference, to understand and be understood across cultural boundaries.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Again, it is the ability to shift your frame of reference to become competent – not give offense – in another person’s culture. It is to use empathy,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navigating cultural differences.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25</a:t>
            </a:fld>
            <a:endParaRPr lang="en-US"/>
          </a:p>
        </p:txBody>
      </p:sp>
    </p:spTree>
    <p:extLst>
      <p:ext uri="{BB962C8B-B14F-4D97-AF65-F5344CB8AC3E}">
        <p14:creationId xmlns:p14="http://schemas.microsoft.com/office/powerpoint/2010/main" val="970795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90000"/>
              </a:lnSpc>
              <a:spcBef>
                <a:spcPts val="0"/>
              </a:spcBef>
              <a:spcAft>
                <a:spcPts val="1200"/>
              </a:spcAft>
            </a:pPr>
            <a:r>
              <a:rPr lang="en-US" sz="1800" kern="1200" dirty="0">
                <a:solidFill>
                  <a:srgbClr val="000000"/>
                </a:solidFill>
                <a:effectLst/>
                <a:latin typeface="Bahnschrift SemiCondensed" panose="020B0502040204020203" pitchFamily="34" charset="0"/>
                <a:ea typeface="Times New Roman" panose="02020603050405020304" pitchFamily="18" charset="0"/>
                <a:cs typeface="Times New Roman" panose="02020603050405020304" pitchFamily="18" charset="0"/>
              </a:rPr>
              <a:t>The IDI is a practical tool to start an individual and an organization on their journey to becoming culturally competent. It gives a baseline for both the individual and the organization to start from, giving specific information on what the growing edges are.</a:t>
            </a:r>
            <a:endParaRPr lang="en-US" sz="1800" dirty="0">
              <a:effectLst/>
              <a:latin typeface="Times New Roman" panose="02020603050405020304" pitchFamily="18" charset="0"/>
              <a:ea typeface="Times New Roman" panose="02020603050405020304" pitchFamily="18" charset="0"/>
            </a:endParaRPr>
          </a:p>
          <a:p>
            <a:pPr marL="0" marR="0">
              <a:lnSpc>
                <a:spcPct val="90000"/>
              </a:lnSpc>
              <a:spcBef>
                <a:spcPts val="0"/>
              </a:spcBef>
              <a:spcAft>
                <a:spcPts val="1200"/>
              </a:spcAft>
            </a:pPr>
            <a:r>
              <a:rPr lang="en-US" sz="1800" kern="1200" dirty="0">
                <a:solidFill>
                  <a:srgbClr val="000000"/>
                </a:solidFill>
                <a:effectLst/>
                <a:latin typeface="Bahnschrift SemiCondensed" panose="020B0502040204020203" pitchFamily="34" charset="0"/>
                <a:ea typeface="Times New Roman" panose="02020603050405020304" pitchFamily="18" charset="0"/>
                <a:cs typeface="Times New Roman" panose="02020603050405020304" pitchFamily="18" charset="0"/>
              </a:rPr>
              <a:t>So these are a few examples of organizational assessments and what can be done with them.</a:t>
            </a:r>
            <a:endParaRPr lang="en-US" sz="1800" dirty="0">
              <a:effectLst/>
              <a:latin typeface="Times New Roman" panose="02020603050405020304" pitchFamily="18" charset="0"/>
              <a:ea typeface="Times New Roman" panose="02020603050405020304" pitchFamily="18" charset="0"/>
            </a:endParaRPr>
          </a:p>
          <a:p>
            <a:pPr marL="0" marR="0">
              <a:lnSpc>
                <a:spcPct val="90000"/>
              </a:lnSpc>
              <a:spcBef>
                <a:spcPts val="0"/>
              </a:spcBef>
              <a:spcAft>
                <a:spcPts val="1200"/>
              </a:spcAft>
            </a:pPr>
            <a:r>
              <a:rPr lang="en-US" sz="1800" kern="1200" dirty="0">
                <a:solidFill>
                  <a:srgbClr val="000000"/>
                </a:solidFill>
                <a:effectLst/>
                <a:latin typeface="Bahnschrift SemiCondensed" panose="020B0502040204020203" pitchFamily="34" charset="0"/>
                <a:ea typeface="Times New Roman" panose="02020603050405020304" pitchFamily="18" charset="0"/>
                <a:cs typeface="Times New Roman" panose="02020603050405020304" pitchFamily="18" charset="0"/>
              </a:rPr>
              <a:t>Thank you to this team for their time, their commitment and their expertise in this presentation. Elise </a:t>
            </a:r>
            <a:r>
              <a:rPr lang="en-US" sz="1800" kern="1200" dirty="0" err="1">
                <a:solidFill>
                  <a:srgbClr val="000000"/>
                </a:solidFill>
                <a:effectLst/>
                <a:latin typeface="Bahnschrift SemiCondensed" panose="020B0502040204020203" pitchFamily="34" charset="0"/>
                <a:ea typeface="Times New Roman" panose="02020603050405020304" pitchFamily="18" charset="0"/>
                <a:cs typeface="Times New Roman" panose="02020603050405020304" pitchFamily="18" charset="0"/>
              </a:rPr>
              <a:t>Bodell</a:t>
            </a:r>
            <a:r>
              <a:rPr lang="en-US" sz="1800" kern="1200" dirty="0">
                <a:solidFill>
                  <a:srgbClr val="000000"/>
                </a:solidFill>
                <a:effectLst/>
                <a:latin typeface="Bahnschrift SemiCondensed" panose="020B0502040204020203" pitchFamily="34" charset="0"/>
                <a:ea typeface="Times New Roman" panose="02020603050405020304" pitchFamily="18" charset="0"/>
                <a:cs typeface="Times New Roman" panose="02020603050405020304" pitchFamily="18" charset="0"/>
              </a:rPr>
              <a:t> and Auby Clark were are part of the team early on and added a lot of great ideas, but life got crazy for them and so couldn’t continue with our meetings. Nevertheless, they were an integral part of the team. </a:t>
            </a:r>
            <a:r>
              <a:rPr lang="en-US" sz="1800" dirty="0">
                <a:solidFill>
                  <a:srgbClr val="000000"/>
                </a:solidFill>
                <a:latin typeface="Bahnschrift SemiCondensed" panose="020B0502040204020203" pitchFamily="34" charset="0"/>
                <a:ea typeface="Times New Roman" panose="02020603050405020304" pitchFamily="18" charset="0"/>
                <a:cs typeface="Times New Roman" panose="02020603050405020304" pitchFamily="18" charset="0"/>
              </a:rPr>
              <a:t>All</a:t>
            </a:r>
            <a:r>
              <a:rPr lang="en-US" sz="1800" kern="1200" dirty="0">
                <a:solidFill>
                  <a:srgbClr val="000000"/>
                </a:solidFill>
                <a:effectLst/>
                <a:latin typeface="Bahnschrift SemiCondensed" panose="020B0502040204020203" pitchFamily="34" charset="0"/>
                <a:ea typeface="Times New Roman" panose="02020603050405020304" pitchFamily="18" charset="0"/>
                <a:cs typeface="Times New Roman" panose="02020603050405020304" pitchFamily="18" charset="0"/>
              </a:rPr>
              <a:t> were a joy and inspiration to work with!</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D1BC4A1-3F69-418A-ABB4-50411FE51C36}" type="slidenum">
              <a:rPr lang="en-US" smtClean="0"/>
              <a:t>26</a:t>
            </a:fld>
            <a:endParaRPr lang="en-US"/>
          </a:p>
        </p:txBody>
      </p:sp>
    </p:spTree>
    <p:extLst>
      <p:ext uri="{BB962C8B-B14F-4D97-AF65-F5344CB8AC3E}">
        <p14:creationId xmlns:p14="http://schemas.microsoft.com/office/powerpoint/2010/main" val="1986714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27</a:t>
            </a:fld>
            <a:endParaRPr lang="en-US"/>
          </a:p>
        </p:txBody>
      </p:sp>
    </p:spTree>
    <p:extLst>
      <p:ext uri="{BB962C8B-B14F-4D97-AF65-F5344CB8AC3E}">
        <p14:creationId xmlns:p14="http://schemas.microsoft.com/office/powerpoint/2010/main" val="2147613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28</a:t>
            </a:fld>
            <a:endParaRPr lang="en-US"/>
          </a:p>
        </p:txBody>
      </p:sp>
    </p:spTree>
    <p:extLst>
      <p:ext uri="{BB962C8B-B14F-4D97-AF65-F5344CB8AC3E}">
        <p14:creationId xmlns:p14="http://schemas.microsoft.com/office/powerpoint/2010/main" val="340125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3</a:t>
            </a:fld>
            <a:endParaRPr lang="en-US"/>
          </a:p>
        </p:txBody>
      </p:sp>
    </p:spTree>
    <p:extLst>
      <p:ext uri="{BB962C8B-B14F-4D97-AF65-F5344CB8AC3E}">
        <p14:creationId xmlns:p14="http://schemas.microsoft.com/office/powerpoint/2010/main" val="253335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4</a:t>
            </a:fld>
            <a:endParaRPr lang="en-US"/>
          </a:p>
        </p:txBody>
      </p:sp>
    </p:spTree>
    <p:extLst>
      <p:ext uri="{BB962C8B-B14F-4D97-AF65-F5344CB8AC3E}">
        <p14:creationId xmlns:p14="http://schemas.microsoft.com/office/powerpoint/2010/main" val="624638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6</a:t>
            </a:fld>
            <a:endParaRPr lang="en-US"/>
          </a:p>
        </p:txBody>
      </p:sp>
    </p:spTree>
    <p:extLst>
      <p:ext uri="{BB962C8B-B14F-4D97-AF65-F5344CB8AC3E}">
        <p14:creationId xmlns:p14="http://schemas.microsoft.com/office/powerpoint/2010/main" val="150965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7</a:t>
            </a:fld>
            <a:endParaRPr lang="en-US"/>
          </a:p>
        </p:txBody>
      </p:sp>
    </p:spTree>
    <p:extLst>
      <p:ext uri="{BB962C8B-B14F-4D97-AF65-F5344CB8AC3E}">
        <p14:creationId xmlns:p14="http://schemas.microsoft.com/office/powerpoint/2010/main" val="124878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8</a:t>
            </a:fld>
            <a:endParaRPr lang="en-US"/>
          </a:p>
        </p:txBody>
      </p:sp>
    </p:spTree>
    <p:extLst>
      <p:ext uri="{BB962C8B-B14F-4D97-AF65-F5344CB8AC3E}">
        <p14:creationId xmlns:p14="http://schemas.microsoft.com/office/powerpoint/2010/main" val="50811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BC4A1-3F69-418A-ABB4-50411FE51C36}" type="slidenum">
              <a:rPr lang="en-US" smtClean="0"/>
              <a:t>9</a:t>
            </a:fld>
            <a:endParaRPr lang="en-US"/>
          </a:p>
        </p:txBody>
      </p:sp>
    </p:spTree>
    <p:extLst>
      <p:ext uri="{BB962C8B-B14F-4D97-AF65-F5344CB8AC3E}">
        <p14:creationId xmlns:p14="http://schemas.microsoft.com/office/powerpoint/2010/main" val="339544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a:t>Be careful of the Bait and Switch</a:t>
            </a:r>
          </a:p>
          <a:p>
            <a:pPr marL="0" indent="0">
              <a:buFont typeface="Arial" panose="020B0604020202020204" pitchFamily="34" charset="0"/>
              <a:buNone/>
            </a:pPr>
            <a:r>
              <a:rPr lang="en-US" sz="1100" b="1" dirty="0"/>
              <a:t>Define: Bait and Switch is a logical fallacy that occurs when someone presents a partial, appealing truth while hiding an unappealing falsehood</a:t>
            </a:r>
          </a:p>
          <a:p>
            <a:pPr marL="0" indent="0">
              <a:buFont typeface="Arial" panose="020B0604020202020204" pitchFamily="34" charset="0"/>
              <a:buNone/>
            </a:pPr>
            <a:r>
              <a:rPr lang="en-US" sz="1100" b="1" dirty="0"/>
              <a:t>Lived Experience/Example: It is common to see a high # of BIPOC’s serving on the front line. Particularly,  in student services, where the </a:t>
            </a:r>
            <a:r>
              <a:rPr lang="en-US" sz="1100" b="1" dirty="0" err="1"/>
              <a:t>releational</a:t>
            </a:r>
            <a:r>
              <a:rPr lang="en-US" sz="1100" b="1" dirty="0"/>
              <a:t> interaction begin, by building trust through the organizations brand.  Once the Student or end user buys in, begins to experience the dominate culture norms &amp; white standard on a daily basis. A bait and switch has </a:t>
            </a:r>
            <a:r>
              <a:rPr lang="en-US" sz="1100" b="1" dirty="0" err="1"/>
              <a:t>occured</a:t>
            </a:r>
            <a:r>
              <a:rPr lang="en-US" sz="1100" b="1" dirty="0"/>
              <a:t>. Distrust can occur over time. For higher ed  you see the </a:t>
            </a:r>
            <a:r>
              <a:rPr lang="en-US" sz="1100" b="1" dirty="0" err="1"/>
              <a:t>disconect</a:t>
            </a:r>
            <a:r>
              <a:rPr lang="en-US" sz="1100" b="1" dirty="0"/>
              <a:t> in low retention and </a:t>
            </a:r>
            <a:r>
              <a:rPr lang="en-US" sz="1100" b="1" dirty="0" err="1"/>
              <a:t>completation</a:t>
            </a:r>
            <a:r>
              <a:rPr lang="en-US" sz="1100" b="1" dirty="0"/>
              <a:t> rates.  Misrepresentation negatively affects culture and your brand.</a:t>
            </a:r>
          </a:p>
          <a:p>
            <a:pPr marL="0" indent="0">
              <a:buFont typeface="Arial" panose="020B0604020202020204" pitchFamily="34" charset="0"/>
              <a:buNone/>
            </a:pPr>
            <a:endParaRPr lang="en-US" sz="1100" b="1" dirty="0"/>
          </a:p>
          <a:p>
            <a:pPr marL="0" indent="0">
              <a:buFont typeface="Arial" panose="020B0604020202020204" pitchFamily="34" charset="0"/>
              <a:buNone/>
            </a:pPr>
            <a:r>
              <a:rPr lang="en-US" sz="1100" b="1" dirty="0"/>
              <a:t>Are your organization's DEAI efforts just Checking the Box?</a:t>
            </a:r>
          </a:p>
          <a:p>
            <a:pPr marL="0" indent="0">
              <a:buFont typeface="Arial" panose="020B0604020202020204" pitchFamily="34" charset="0"/>
              <a:buNone/>
            </a:pPr>
            <a:r>
              <a:rPr lang="en-US" sz="1100" b="1" dirty="0"/>
              <a:t>Define:  Going through the motions – behaving unintentionally and carrying out actions without passion or purpose.</a:t>
            </a:r>
          </a:p>
          <a:p>
            <a:pPr marL="0" indent="0">
              <a:buFont typeface="Arial" panose="020B0604020202020204" pitchFamily="34" charset="0"/>
              <a:buNone/>
            </a:pPr>
            <a:endParaRPr lang="en-US" sz="1100" b="1" dirty="0"/>
          </a:p>
          <a:p>
            <a:pPr marL="0" indent="0">
              <a:buFont typeface="Arial" panose="020B0604020202020204" pitchFamily="34" charset="0"/>
              <a:buNone/>
            </a:pPr>
            <a:r>
              <a:rPr lang="en-US" sz="1100" b="1" dirty="0"/>
              <a:t>Lived Experience: It is really important that your Organization DEAI efforts  persist beyond agendas and Vague Anti-other statements with very little to no follow through, and  committees with free BIPOC labor. It is important that your organization acknowledges how White Standards and norms show up and DOMINATE your daily operations.  Once identified,  include process/quality goals in your planning. Moving beyond the agenda. So all voices are heard at  the decision making table. When or Org. Budget doesn't reflect what </a:t>
            </a:r>
            <a:r>
              <a:rPr lang="en-US" sz="1100" b="1" dirty="0" err="1"/>
              <a:t>ou</a:t>
            </a:r>
            <a:r>
              <a:rPr lang="en-US" sz="1100" b="1" dirty="0"/>
              <a:t> state your  </a:t>
            </a:r>
            <a:r>
              <a:rPr lang="en-US" sz="1100" b="1" dirty="0" err="1"/>
              <a:t>MIssion</a:t>
            </a:r>
            <a:r>
              <a:rPr lang="en-US" sz="1100" b="1" dirty="0"/>
              <a:t> and Vision for DEAI alignment very little to no financial backing to do real, continuous work and training that  actual impact culture. Your value statement should align with you budget. </a:t>
            </a:r>
          </a:p>
          <a:p>
            <a:pPr marL="0" indent="0">
              <a:buFont typeface="Arial" panose="020B0604020202020204" pitchFamily="34" charset="0"/>
              <a:buNone/>
            </a:pPr>
            <a:endParaRPr lang="en-US" sz="1100" b="1" dirty="0"/>
          </a:p>
          <a:p>
            <a:pPr marL="0" indent="0">
              <a:buFont typeface="Arial" panose="020B0604020202020204" pitchFamily="34" charset="0"/>
              <a:buNone/>
            </a:pPr>
            <a:r>
              <a:rPr lang="en-US" sz="1100" b="1" dirty="0"/>
              <a:t>Is your Organization’s Dominant Culture Eating Your Strategy?</a:t>
            </a:r>
          </a:p>
          <a:p>
            <a:pPr marL="0" indent="0">
              <a:buFont typeface="Arial" panose="020B0604020202020204" pitchFamily="34" charset="0"/>
              <a:buNone/>
            </a:pPr>
            <a:r>
              <a:rPr lang="en-US" sz="1100" b="1" dirty="0"/>
              <a:t>Define: The culture of your company always determines success regardless of how effective your strategy may be.</a:t>
            </a:r>
          </a:p>
          <a:p>
            <a:pPr marL="0" indent="0">
              <a:buFont typeface="Arial" panose="020B0604020202020204" pitchFamily="34" charset="0"/>
              <a:buNone/>
            </a:pPr>
            <a:r>
              <a:rPr lang="en-US" sz="1100" b="1" dirty="0"/>
              <a:t>Lived Experience: When the lived experience of the student and/or end user do not align with the mission and vision of the organization. Students struggle to connect and Question there value or place in the org. Are you spending more energy making </a:t>
            </a:r>
            <a:r>
              <a:rPr lang="en-US" sz="1100" b="1" dirty="0" err="1"/>
              <a:t>resistent</a:t>
            </a:r>
            <a:r>
              <a:rPr lang="en-US" sz="1100" b="1" dirty="0"/>
              <a:t>/</a:t>
            </a:r>
            <a:r>
              <a:rPr lang="en-US" sz="1100" b="1" dirty="0" err="1"/>
              <a:t>definsive</a:t>
            </a:r>
            <a:r>
              <a:rPr lang="en-US" sz="1100" b="1" dirty="0"/>
              <a:t> people comfortable? Instead of examining how racism is being </a:t>
            </a:r>
            <a:r>
              <a:rPr lang="en-US" sz="1100" b="1" dirty="0" err="1"/>
              <a:t>practised</a:t>
            </a:r>
            <a:r>
              <a:rPr lang="en-US" sz="1100" b="1" dirty="0"/>
              <a:t> and effecting your culture?  Your culture is eating strategy. This happens when staff is shut down, afraid to give voice for fear of retaliation or marginalization. Your dominate culture is eating strategy. </a:t>
            </a:r>
          </a:p>
          <a:p>
            <a:pPr marL="228600" indent="-228600">
              <a:buAutoNum type="alphaLcParenR"/>
            </a:pPr>
            <a:endParaRPr lang="en-US" sz="1100" dirty="0"/>
          </a:p>
        </p:txBody>
      </p:sp>
      <p:sp>
        <p:nvSpPr>
          <p:cNvPr id="4" name="Slide Number Placeholder 3"/>
          <p:cNvSpPr>
            <a:spLocks noGrp="1"/>
          </p:cNvSpPr>
          <p:nvPr>
            <p:ph type="sldNum" sz="quarter" idx="5"/>
          </p:nvPr>
        </p:nvSpPr>
        <p:spPr/>
        <p:txBody>
          <a:bodyPr/>
          <a:lstStyle/>
          <a:p>
            <a:fld id="{5D1BC4A1-3F69-418A-ABB4-50411FE51C36}"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B83BE59-EAD8-44E1-89D4-31835D1DDEFF}"/>
              </a:ext>
            </a:extLst>
          </p:cNvPr>
          <p:cNvCxnSpPr>
            <a:cxnSpLocks/>
          </p:cNvCxnSpPr>
          <p:nvPr userDrawn="1"/>
        </p:nvCxnSpPr>
        <p:spPr>
          <a:xfrm>
            <a:off x="10108432" y="5777828"/>
            <a:ext cx="0" cy="650121"/>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3F8FBF7-D11F-44B9-8DF5-EE9818EC8A0B}"/>
              </a:ext>
            </a:extLst>
          </p:cNvPr>
          <p:cNvPicPr>
            <a:picLocks noChangeAspect="1"/>
          </p:cNvPicPr>
          <p:nvPr userDrawn="1"/>
        </p:nvPicPr>
        <p:blipFill>
          <a:blip r:embed="rId3"/>
          <a:srcRect/>
          <a:stretch/>
        </p:blipFill>
        <p:spPr>
          <a:xfrm>
            <a:off x="2842199" y="2683934"/>
            <a:ext cx="6507602" cy="1879070"/>
          </a:xfrm>
          <a:prstGeom prst="rect">
            <a:avLst/>
          </a:prstGeom>
        </p:spPr>
      </p:pic>
      <p:sp>
        <p:nvSpPr>
          <p:cNvPr id="7" name="TextBox 6">
            <a:extLst>
              <a:ext uri="{FF2B5EF4-FFF2-40B4-BE49-F238E27FC236}">
                <a16:creationId xmlns:a16="http://schemas.microsoft.com/office/drawing/2014/main" id="{6952E0F2-083E-4986-AF0A-4554CE81D859}"/>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TWO</a:t>
            </a:r>
          </a:p>
        </p:txBody>
      </p:sp>
      <p:sp>
        <p:nvSpPr>
          <p:cNvPr id="8" name="TextBox 7">
            <a:extLst>
              <a:ext uri="{FF2B5EF4-FFF2-40B4-BE49-F238E27FC236}">
                <a16:creationId xmlns:a16="http://schemas.microsoft.com/office/drawing/2014/main" id="{B49F4427-C7D3-4398-8771-89258F5F88F2}"/>
              </a:ext>
            </a:extLst>
          </p:cNvPr>
          <p:cNvSpPr txBox="1"/>
          <p:nvPr userDrawn="1"/>
        </p:nvSpPr>
        <p:spPr>
          <a:xfrm>
            <a:off x="10309781" y="5910505"/>
            <a:ext cx="15975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Bahnschrift Bold" panose="020B0502040204020203" pitchFamily="34" charset="0"/>
                <a:ea typeface="+mn-ea"/>
                <a:cs typeface="+mn-cs"/>
              </a:rPr>
              <a:t>PRACTICE</a:t>
            </a:r>
          </a:p>
        </p:txBody>
      </p:sp>
    </p:spTree>
    <p:extLst>
      <p:ext uri="{BB962C8B-B14F-4D97-AF65-F5344CB8AC3E}">
        <p14:creationId xmlns:p14="http://schemas.microsoft.com/office/powerpoint/2010/main" val="274833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D645BF-D4A1-EF46-BAA6-E4D9844B0AEC}"/>
              </a:ext>
            </a:extLst>
          </p:cNvPr>
          <p:cNvSpPr>
            <a:spLocks noGrp="1"/>
          </p:cNvSpPr>
          <p:nvPr>
            <p:ph type="dt" sz="half" idx="10"/>
          </p:nvPr>
        </p:nvSpPr>
        <p:spPr/>
        <p:txBody>
          <a:bodyPr/>
          <a:lstStyle/>
          <a:p>
            <a:fld id="{448C9A4A-C278-6044-8042-7B22827AA4B2}" type="datetimeFigureOut">
              <a:rPr lang="en-US" smtClean="0"/>
              <a:t>3/2/2021</a:t>
            </a:fld>
            <a:endParaRPr lang="en-US"/>
          </a:p>
        </p:txBody>
      </p:sp>
      <p:sp>
        <p:nvSpPr>
          <p:cNvPr id="5" name="Footer Placeholder 4">
            <a:extLst>
              <a:ext uri="{FF2B5EF4-FFF2-40B4-BE49-F238E27FC236}">
                <a16:creationId xmlns:a16="http://schemas.microsoft.com/office/drawing/2014/main" id="{16AC1703-128E-9B45-AD0F-5A2DEB65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F335A-F944-554B-8195-4E6AB7056240}"/>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
        <p:nvSpPr>
          <p:cNvPr id="9" name="TextBox 8">
            <a:extLst>
              <a:ext uri="{FF2B5EF4-FFF2-40B4-BE49-F238E27FC236}">
                <a16:creationId xmlns:a16="http://schemas.microsoft.com/office/drawing/2014/main" id="{855898A6-DECC-42FF-AEC3-EBD5AEAA3A88}"/>
              </a:ext>
            </a:extLst>
          </p:cNvPr>
          <p:cNvSpPr txBox="1"/>
          <p:nvPr userDrawn="1"/>
        </p:nvSpPr>
        <p:spPr>
          <a:xfrm>
            <a:off x="7760629" y="2761673"/>
            <a:ext cx="1229710" cy="261610"/>
          </a:xfrm>
          <a:prstGeom prst="rect">
            <a:avLst/>
          </a:prstGeom>
          <a:noFill/>
        </p:spPr>
        <p:txBody>
          <a:bodyPr wrap="square" rtlCol="0">
            <a:spAutoFit/>
          </a:bodyPr>
          <a:lstStyle/>
          <a:p>
            <a:r>
              <a:rPr lang="en-US" sz="1100" kern="0" spc="200" baseline="0" dirty="0">
                <a:solidFill>
                  <a:srgbClr val="EF8A25"/>
                </a:solidFill>
                <a:latin typeface="Bahnschrift Semilight SemiConden" panose="020B0502040204020203" pitchFamily="34" charset="0"/>
              </a:rPr>
              <a:t>NEXT </a:t>
            </a:r>
            <a:r>
              <a:rPr lang="en-US" sz="1100" kern="0" spc="200" baseline="0" dirty="0">
                <a:solidFill>
                  <a:srgbClr val="EF8A25"/>
                </a:solidFill>
                <a:latin typeface="Bahnschrift SemiLight" panose="020B0502040204020203" pitchFamily="34" charset="0"/>
              </a:rPr>
              <a:t>PART</a:t>
            </a:r>
          </a:p>
        </p:txBody>
      </p:sp>
      <p:cxnSp>
        <p:nvCxnSpPr>
          <p:cNvPr id="12" name="Straight Connector 11">
            <a:extLst>
              <a:ext uri="{FF2B5EF4-FFF2-40B4-BE49-F238E27FC236}">
                <a16:creationId xmlns:a16="http://schemas.microsoft.com/office/drawing/2014/main" id="{2B83BE59-EAD8-44E1-89D4-31835D1DDEFF}"/>
              </a:ext>
            </a:extLst>
          </p:cNvPr>
          <p:cNvCxnSpPr>
            <a:cxnSpLocks/>
          </p:cNvCxnSpPr>
          <p:nvPr userDrawn="1"/>
        </p:nvCxnSpPr>
        <p:spPr>
          <a:xfrm>
            <a:off x="7110550" y="2702100"/>
            <a:ext cx="0" cy="2094924"/>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3F8FBF7-D11F-44B9-8DF5-EE9818EC8A0B}"/>
              </a:ext>
            </a:extLst>
          </p:cNvPr>
          <p:cNvPicPr>
            <a:picLocks noChangeAspect="1"/>
          </p:cNvPicPr>
          <p:nvPr userDrawn="1"/>
        </p:nvPicPr>
        <p:blipFill>
          <a:blip r:embed="rId3"/>
          <a:srcRect/>
          <a:stretch/>
        </p:blipFill>
        <p:spPr>
          <a:xfrm>
            <a:off x="1391812" y="2895313"/>
            <a:ext cx="5293576" cy="1528520"/>
          </a:xfrm>
          <a:prstGeom prst="rect">
            <a:avLst/>
          </a:prstGeom>
        </p:spPr>
      </p:pic>
      <p:sp>
        <p:nvSpPr>
          <p:cNvPr id="11" name="Text Placeholder 10">
            <a:extLst>
              <a:ext uri="{FF2B5EF4-FFF2-40B4-BE49-F238E27FC236}">
                <a16:creationId xmlns:a16="http://schemas.microsoft.com/office/drawing/2014/main" id="{0FEA4A7F-CC5F-4671-ADF5-2F70C720F067}"/>
              </a:ext>
            </a:extLst>
          </p:cNvPr>
          <p:cNvSpPr>
            <a:spLocks noGrp="1"/>
          </p:cNvSpPr>
          <p:nvPr>
            <p:ph type="body" sz="quarter" idx="14" hasCustomPrompt="1"/>
          </p:nvPr>
        </p:nvSpPr>
        <p:spPr>
          <a:xfrm>
            <a:off x="7764313" y="2996913"/>
            <a:ext cx="2589740" cy="601663"/>
          </a:xfrm>
          <a:prstGeom prst="rect">
            <a:avLst/>
          </a:prstGeom>
        </p:spPr>
        <p:txBody>
          <a:bodyPr/>
          <a:lstStyle>
            <a:lvl1pPr marL="0" indent="0">
              <a:buNone/>
              <a:defRPr sz="5350">
                <a:solidFill>
                  <a:schemeClr val="bg1"/>
                </a:solidFill>
                <a:latin typeface="Bahnschrift Bold" panose="020B0502040204020203" pitchFamily="34" charset="0"/>
              </a:defRPr>
            </a:lvl1pPr>
          </a:lstStyle>
          <a:p>
            <a:pPr lvl="0"/>
            <a:r>
              <a:rPr lang="en-US" dirty="0"/>
              <a:t>TITLE</a:t>
            </a:r>
          </a:p>
        </p:txBody>
      </p:sp>
      <p:sp>
        <p:nvSpPr>
          <p:cNvPr id="14" name="Text Placeholder 13">
            <a:extLst>
              <a:ext uri="{FF2B5EF4-FFF2-40B4-BE49-F238E27FC236}">
                <a16:creationId xmlns:a16="http://schemas.microsoft.com/office/drawing/2014/main" id="{D42DB209-53FC-4682-AA4A-AD1A06275543}"/>
              </a:ext>
            </a:extLst>
          </p:cNvPr>
          <p:cNvSpPr>
            <a:spLocks noGrp="1"/>
          </p:cNvSpPr>
          <p:nvPr>
            <p:ph type="body" sz="quarter" idx="15" hasCustomPrompt="1"/>
          </p:nvPr>
        </p:nvSpPr>
        <p:spPr>
          <a:xfrm>
            <a:off x="7764313" y="3898900"/>
            <a:ext cx="2602526" cy="719667"/>
          </a:xfrm>
          <a:prstGeom prst="rect">
            <a:avLst/>
          </a:prstGeom>
        </p:spPr>
        <p:txBody>
          <a:bodyPr/>
          <a:lstStyle>
            <a:lvl1pPr marL="0" indent="0">
              <a:buNone/>
              <a:defRPr sz="1300">
                <a:solidFill>
                  <a:schemeClr val="bg1"/>
                </a:solidFill>
                <a:latin typeface="Avenir Next LT Pro" panose="020B0504020202020204" pitchFamily="34" charset="0"/>
              </a:defRPr>
            </a:lvl1pPr>
          </a:lstStyle>
          <a:p>
            <a:pPr lvl="0"/>
            <a:r>
              <a:rPr lang="en-US" dirty="0"/>
              <a:t>DATE - Description of event</a:t>
            </a:r>
          </a:p>
        </p:txBody>
      </p:sp>
    </p:spTree>
    <p:extLst>
      <p:ext uri="{BB962C8B-B14F-4D97-AF65-F5344CB8AC3E}">
        <p14:creationId xmlns:p14="http://schemas.microsoft.com/office/powerpoint/2010/main" val="179916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F849D8-956C-47A8-A1F4-8D48E4A7ED15}"/>
              </a:ext>
            </a:extLst>
          </p:cNvPr>
          <p:cNvPicPr>
            <a:picLocks noChangeAspect="1"/>
          </p:cNvPicPr>
          <p:nvPr userDrawn="1"/>
        </p:nvPicPr>
        <p:blipFill rotWithShape="1">
          <a:blip r:embed="rId2"/>
          <a:srcRect l="12499" r="22240"/>
          <a:stretch/>
        </p:blipFill>
        <p:spPr>
          <a:xfrm>
            <a:off x="0" y="0"/>
            <a:ext cx="7956550" cy="6858000"/>
          </a:xfrm>
          <a:prstGeom prst="rect">
            <a:avLst/>
          </a:prstGeom>
        </p:spPr>
      </p:pic>
      <p:sp>
        <p:nvSpPr>
          <p:cNvPr id="12" name="Text Placeholder 10">
            <a:extLst>
              <a:ext uri="{FF2B5EF4-FFF2-40B4-BE49-F238E27FC236}">
                <a16:creationId xmlns:a16="http://schemas.microsoft.com/office/drawing/2014/main" id="{BC644389-1470-47CE-92D1-41FCC27DD461}"/>
              </a:ext>
            </a:extLst>
          </p:cNvPr>
          <p:cNvSpPr>
            <a:spLocks noGrp="1"/>
          </p:cNvSpPr>
          <p:nvPr>
            <p:ph type="body" sz="quarter" idx="14" hasCustomPrompt="1"/>
          </p:nvPr>
        </p:nvSpPr>
        <p:spPr>
          <a:xfrm>
            <a:off x="8847973" y="4598695"/>
            <a:ext cx="2589740" cy="601663"/>
          </a:xfrm>
          <a:prstGeom prst="rect">
            <a:avLst/>
          </a:prstGeom>
        </p:spPr>
        <p:txBody>
          <a:bodyPr/>
          <a:lstStyle>
            <a:lvl1pPr marL="0" indent="0">
              <a:buNone/>
              <a:defRPr sz="5350">
                <a:solidFill>
                  <a:srgbClr val="1B476B"/>
                </a:solidFill>
                <a:latin typeface="Bahnschrift Bold" panose="020B0502040204020203" pitchFamily="34" charset="0"/>
              </a:defRPr>
            </a:lvl1pPr>
          </a:lstStyle>
          <a:p>
            <a:pPr lvl="0"/>
            <a:r>
              <a:rPr lang="en-US" dirty="0"/>
              <a:t>TITLE</a:t>
            </a:r>
          </a:p>
        </p:txBody>
      </p:sp>
      <p:sp>
        <p:nvSpPr>
          <p:cNvPr id="13" name="Text Placeholder 13">
            <a:extLst>
              <a:ext uri="{FF2B5EF4-FFF2-40B4-BE49-F238E27FC236}">
                <a16:creationId xmlns:a16="http://schemas.microsoft.com/office/drawing/2014/main" id="{EB6A8760-EBFF-4FAF-A4E2-39EAF1DA4BE9}"/>
              </a:ext>
            </a:extLst>
          </p:cNvPr>
          <p:cNvSpPr>
            <a:spLocks noGrp="1"/>
          </p:cNvSpPr>
          <p:nvPr>
            <p:ph type="body" sz="quarter" idx="15" hasCustomPrompt="1"/>
          </p:nvPr>
        </p:nvSpPr>
        <p:spPr>
          <a:xfrm>
            <a:off x="8854323" y="5784130"/>
            <a:ext cx="2602526" cy="540899"/>
          </a:xfrm>
          <a:prstGeom prst="rect">
            <a:avLst/>
          </a:prstGeom>
        </p:spPr>
        <p:txBody>
          <a:bodyPr/>
          <a:lstStyle>
            <a:lvl1pPr marL="0" indent="0">
              <a:buNone/>
              <a:defRPr sz="1300">
                <a:solidFill>
                  <a:srgbClr val="1B476B"/>
                </a:solidFill>
                <a:latin typeface="Avenir Next LT Pro" panose="020B0504020202020204" pitchFamily="34" charset="0"/>
              </a:defRPr>
            </a:lvl1pPr>
          </a:lstStyle>
          <a:p>
            <a:pPr lvl="0"/>
            <a:r>
              <a:rPr lang="en-US" dirty="0"/>
              <a:t>Description of event</a:t>
            </a:r>
          </a:p>
        </p:txBody>
      </p:sp>
      <p:cxnSp>
        <p:nvCxnSpPr>
          <p:cNvPr id="14" name="Straight Connector 13">
            <a:extLst>
              <a:ext uri="{FF2B5EF4-FFF2-40B4-BE49-F238E27FC236}">
                <a16:creationId xmlns:a16="http://schemas.microsoft.com/office/drawing/2014/main" id="{58A2B810-B639-4662-A084-9B051F282713}"/>
              </a:ext>
            </a:extLst>
          </p:cNvPr>
          <p:cNvCxnSpPr>
            <a:cxnSpLocks/>
          </p:cNvCxnSpPr>
          <p:nvPr userDrawn="1"/>
        </p:nvCxnSpPr>
        <p:spPr>
          <a:xfrm>
            <a:off x="8568860" y="4325355"/>
            <a:ext cx="0" cy="2094924"/>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77C5B00-08C0-4480-B45B-648F26D82C01}"/>
              </a:ext>
            </a:extLst>
          </p:cNvPr>
          <p:cNvSpPr>
            <a:spLocks noGrp="1"/>
          </p:cNvSpPr>
          <p:nvPr>
            <p:ph type="body" sz="quarter" idx="16" hasCustomPrompt="1"/>
          </p:nvPr>
        </p:nvSpPr>
        <p:spPr>
          <a:xfrm>
            <a:off x="8854323" y="5456719"/>
            <a:ext cx="1371600" cy="252412"/>
          </a:xfrm>
          <a:prstGeom prst="rect">
            <a:avLst/>
          </a:prstGeom>
        </p:spPr>
        <p:txBody>
          <a:bodyPr/>
          <a:lstStyle>
            <a:lvl1pPr marL="0" indent="0">
              <a:buNone/>
              <a:defRPr sz="1400" spc="150" baseline="0">
                <a:solidFill>
                  <a:srgbClr val="EF8A25"/>
                </a:solidFill>
                <a:latin typeface="Bahnschrift SemiBold SemiConden" panose="020B0502040204020203" pitchFamily="34" charset="0"/>
              </a:defRPr>
            </a:lvl1pPr>
          </a:lstStyle>
          <a:p>
            <a:pPr lvl="0"/>
            <a:r>
              <a:rPr lang="en-US" dirty="0"/>
              <a:t>DATE</a:t>
            </a:r>
          </a:p>
        </p:txBody>
      </p:sp>
      <p:sp>
        <p:nvSpPr>
          <p:cNvPr id="16" name="Text Placeholder 2">
            <a:extLst>
              <a:ext uri="{FF2B5EF4-FFF2-40B4-BE49-F238E27FC236}">
                <a16:creationId xmlns:a16="http://schemas.microsoft.com/office/drawing/2014/main" id="{08FE5461-65AF-43D1-B520-708DEC9883B8}"/>
              </a:ext>
            </a:extLst>
          </p:cNvPr>
          <p:cNvSpPr>
            <a:spLocks noGrp="1"/>
          </p:cNvSpPr>
          <p:nvPr>
            <p:ph type="body" sz="quarter" idx="17"/>
          </p:nvPr>
        </p:nvSpPr>
        <p:spPr>
          <a:xfrm>
            <a:off x="8830008" y="4383366"/>
            <a:ext cx="2666861" cy="261610"/>
          </a:xfrm>
          <a:prstGeom prst="rect">
            <a:avLst/>
          </a:prstGeom>
        </p:spPr>
        <p:txBody>
          <a:bodyPr/>
          <a:lstStyle>
            <a:lvl1pPr marL="0" indent="0">
              <a:spcBef>
                <a:spcPts val="0"/>
              </a:spcBef>
              <a:buNone/>
              <a:defRPr sz="1100" spc="350" baseline="0">
                <a:solidFill>
                  <a:srgbClr val="EF8A25"/>
                </a:solidFill>
                <a:latin typeface="Bahnschrift SemiLight" panose="020B0502040204020203" pitchFamily="34" charset="0"/>
              </a:defRPr>
            </a:lvl1pPr>
          </a:lstStyle>
          <a:p>
            <a:pPr lvl="0"/>
            <a:endParaRPr lang="en-US" dirty="0"/>
          </a:p>
        </p:txBody>
      </p:sp>
    </p:spTree>
    <p:extLst>
      <p:ext uri="{BB962C8B-B14F-4D97-AF65-F5344CB8AC3E}">
        <p14:creationId xmlns:p14="http://schemas.microsoft.com/office/powerpoint/2010/main" val="76307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42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7D3BCF1-75C6-472E-A826-BA08A631AD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5636" y="3204152"/>
            <a:ext cx="4453128" cy="3653848"/>
          </a:xfrm>
          <a:prstGeom prst="rect">
            <a:avLst/>
          </a:prstGeom>
        </p:spPr>
      </p:pic>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38200" y="3556748"/>
            <a:ext cx="6871138"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3/2/2021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87160" y="850107"/>
            <a:ext cx="2578608" cy="787555"/>
          </a:xfrm>
          <a:prstGeom prst="rect">
            <a:avLst/>
          </a:prstGeom>
        </p:spPr>
      </p:pic>
      <p:sp>
        <p:nvSpPr>
          <p:cNvPr id="9" name="TextBox 8">
            <a:extLst>
              <a:ext uri="{FF2B5EF4-FFF2-40B4-BE49-F238E27FC236}">
                <a16:creationId xmlns:a16="http://schemas.microsoft.com/office/drawing/2014/main" id="{3FBE05CC-F8F4-4CBC-B6C9-4E1F1BE54895}"/>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TWO</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309781" y="5910505"/>
            <a:ext cx="15975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476B"/>
                </a:solidFill>
                <a:effectLst/>
                <a:uLnTx/>
                <a:uFillTx/>
                <a:latin typeface="Bahnschrift Bold" panose="020B0502040204020203" pitchFamily="34" charset="0"/>
                <a:ea typeface="+mn-ea"/>
                <a:cs typeface="+mn-cs"/>
              </a:rPr>
              <a:t>PRACTICE</a:t>
            </a:r>
          </a:p>
        </p:txBody>
      </p:sp>
    </p:spTree>
    <p:extLst>
      <p:ext uri="{BB962C8B-B14F-4D97-AF65-F5344CB8AC3E}">
        <p14:creationId xmlns:p14="http://schemas.microsoft.com/office/powerpoint/2010/main" val="202532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templat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7D3BCF1-75C6-472E-A826-BA08A631AD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5636" y="3204152"/>
            <a:ext cx="4453128" cy="3653848"/>
          </a:xfrm>
          <a:prstGeom prst="rect">
            <a:avLst/>
          </a:prstGeom>
        </p:spPr>
      </p:pic>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hasCustomPrompt="1"/>
          </p:nvPr>
        </p:nvSpPr>
        <p:spPr>
          <a:xfrm>
            <a:off x="838200" y="3556748"/>
            <a:ext cx="6871138" cy="778769"/>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Description of page</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3/2/2021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87160" y="850107"/>
            <a:ext cx="2578608" cy="787555"/>
          </a:xfrm>
          <a:prstGeom prst="rect">
            <a:avLst/>
          </a:prstGeom>
        </p:spPr>
      </p:pic>
      <p:sp>
        <p:nvSpPr>
          <p:cNvPr id="9" name="TextBox 8">
            <a:extLst>
              <a:ext uri="{FF2B5EF4-FFF2-40B4-BE49-F238E27FC236}">
                <a16:creationId xmlns:a16="http://schemas.microsoft.com/office/drawing/2014/main" id="{3FBE05CC-F8F4-4CBC-B6C9-4E1F1BE54895}"/>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TWO</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309781" y="5910505"/>
            <a:ext cx="15975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476B"/>
                </a:solidFill>
                <a:effectLst/>
                <a:uLnTx/>
                <a:uFillTx/>
                <a:latin typeface="Bahnschrift Bold" panose="020B0502040204020203" pitchFamily="34" charset="0"/>
                <a:ea typeface="+mn-ea"/>
                <a:cs typeface="+mn-cs"/>
              </a:rPr>
              <a:t>PRACTICE</a:t>
            </a:r>
          </a:p>
        </p:txBody>
      </p:sp>
      <p:sp>
        <p:nvSpPr>
          <p:cNvPr id="13" name="Text Placeholder 12">
            <a:extLst>
              <a:ext uri="{FF2B5EF4-FFF2-40B4-BE49-F238E27FC236}">
                <a16:creationId xmlns:a16="http://schemas.microsoft.com/office/drawing/2014/main" id="{078155C9-2E06-47B9-A49F-2CD4C3AFD196}"/>
              </a:ext>
            </a:extLst>
          </p:cNvPr>
          <p:cNvSpPr>
            <a:spLocks noGrp="1"/>
          </p:cNvSpPr>
          <p:nvPr>
            <p:ph type="body" sz="quarter" idx="14" hasCustomPrompt="1"/>
          </p:nvPr>
        </p:nvSpPr>
        <p:spPr>
          <a:xfrm>
            <a:off x="838200" y="4499578"/>
            <a:ext cx="6916738" cy="1410685"/>
          </a:xfrm>
          <a:prstGeom prst="rect">
            <a:avLst/>
          </a:prstGeom>
        </p:spPr>
        <p:txBody>
          <a:bodyPr/>
          <a:lstStyle>
            <a:lvl1pPr marL="0" indent="0">
              <a:buNone/>
              <a:defRPr lang="en-US" sz="2400" b="1" kern="1200" dirty="0">
                <a:solidFill>
                  <a:srgbClr val="EF8A25"/>
                </a:solidFill>
                <a:latin typeface="Bahnschrift" panose="020B0502040204020203" pitchFamily="34" charset="0"/>
                <a:ea typeface="+mn-ea"/>
                <a:cs typeface="+mn-cs"/>
              </a:defRPr>
            </a:lvl1pPr>
          </a:lstStyle>
          <a:p>
            <a:pPr lvl="0"/>
            <a:r>
              <a:rPr lang="en-US" dirty="0"/>
              <a:t>“Insert your quote here”</a:t>
            </a:r>
          </a:p>
        </p:txBody>
      </p:sp>
    </p:spTree>
    <p:extLst>
      <p:ext uri="{BB962C8B-B14F-4D97-AF65-F5344CB8AC3E}">
        <p14:creationId xmlns:p14="http://schemas.microsoft.com/office/powerpoint/2010/main" val="9524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Sim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38200" y="3556748"/>
            <a:ext cx="8204946"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3/2/2021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
        <p:nvSpPr>
          <p:cNvPr id="9" name="TextBox 8">
            <a:extLst>
              <a:ext uri="{FF2B5EF4-FFF2-40B4-BE49-F238E27FC236}">
                <a16:creationId xmlns:a16="http://schemas.microsoft.com/office/drawing/2014/main" id="{3FBE05CC-F8F4-4CBC-B6C9-4E1F1BE54895}"/>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TWO</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309781" y="5910505"/>
            <a:ext cx="1963242"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PRACTICE</a:t>
            </a:r>
          </a:p>
        </p:txBody>
      </p:sp>
    </p:spTree>
    <p:extLst>
      <p:ext uri="{BB962C8B-B14F-4D97-AF65-F5344CB8AC3E}">
        <p14:creationId xmlns:p14="http://schemas.microsoft.com/office/powerpoint/2010/main" val="17256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Logo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204947"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38200" y="3556748"/>
            <a:ext cx="8204946"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3/2/2021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Tree>
    <p:extLst>
      <p:ext uri="{BB962C8B-B14F-4D97-AF65-F5344CB8AC3E}">
        <p14:creationId xmlns:p14="http://schemas.microsoft.com/office/powerpoint/2010/main" val="123686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Photo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AC67E05-8621-4FEE-9302-53D479834C9B}"/>
              </a:ext>
            </a:extLst>
          </p:cNvPr>
          <p:cNvSpPr>
            <a:spLocks noGrp="1"/>
          </p:cNvSpPr>
          <p:nvPr>
            <p:ph type="pic" sz="quarter" idx="13"/>
          </p:nvPr>
        </p:nvSpPr>
        <p:spPr>
          <a:xfrm>
            <a:off x="0" y="0"/>
            <a:ext cx="5533697" cy="6858000"/>
          </a:xfrm>
          <a:prstGeom prst="rect">
            <a:avLst/>
          </a:prstGeom>
        </p:spPr>
        <p:txBody>
          <a:bodyPr/>
          <a:lstStyle>
            <a:lvl1pPr>
              <a:buNone/>
              <a:defRPr/>
            </a:lvl1pPr>
          </a:lstStyle>
          <a:p>
            <a:endParaRPr lang="en-US" dirty="0"/>
          </a:p>
        </p:txBody>
      </p:sp>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6306208" y="1793466"/>
            <a:ext cx="5468008"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6306208" y="3556748"/>
            <a:ext cx="5468008" cy="2799602"/>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3/2/2021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
        <p:nvSpPr>
          <p:cNvPr id="9" name="TextBox 8">
            <a:extLst>
              <a:ext uri="{FF2B5EF4-FFF2-40B4-BE49-F238E27FC236}">
                <a16:creationId xmlns:a16="http://schemas.microsoft.com/office/drawing/2014/main" id="{3FBE05CC-F8F4-4CBC-B6C9-4E1F1BE54895}"/>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TWO</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309781" y="5910505"/>
            <a:ext cx="15975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476B"/>
                </a:solidFill>
                <a:effectLst/>
                <a:uLnTx/>
                <a:uFillTx/>
                <a:latin typeface="Bahnschrift Bold" panose="020B0502040204020203" pitchFamily="34" charset="0"/>
                <a:ea typeface="+mn-ea"/>
                <a:cs typeface="+mn-cs"/>
              </a:rPr>
              <a:t>PRACTICE</a:t>
            </a:r>
          </a:p>
        </p:txBody>
      </p:sp>
      <p:pic>
        <p:nvPicPr>
          <p:cNvPr id="14" name="Graphic 13">
            <a:extLst>
              <a:ext uri="{FF2B5EF4-FFF2-40B4-BE49-F238E27FC236}">
                <a16:creationId xmlns:a16="http://schemas.microsoft.com/office/drawing/2014/main" id="{3FC2F837-BAA1-410F-8101-AF4650739A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Tree>
    <p:extLst>
      <p:ext uri="{BB962C8B-B14F-4D97-AF65-F5344CB8AC3E}">
        <p14:creationId xmlns:p14="http://schemas.microsoft.com/office/powerpoint/2010/main" val="369721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ngle Photo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AC67E05-8621-4FEE-9302-53D479834C9B}"/>
              </a:ext>
            </a:extLst>
          </p:cNvPr>
          <p:cNvSpPr>
            <a:spLocks noGrp="1"/>
          </p:cNvSpPr>
          <p:nvPr>
            <p:ph type="pic" sz="quarter" idx="13"/>
          </p:nvPr>
        </p:nvSpPr>
        <p:spPr>
          <a:xfrm>
            <a:off x="0" y="0"/>
            <a:ext cx="7785717" cy="6858000"/>
          </a:xfrm>
          <a:prstGeom prst="rect">
            <a:avLst/>
          </a:prstGeom>
        </p:spPr>
        <p:txBody>
          <a:bodyPr/>
          <a:lstStyle>
            <a:lvl1pPr>
              <a:buNone/>
              <a:defRPr/>
            </a:lvl1pPr>
          </a:lstStyle>
          <a:p>
            <a:endParaRPr lang="en-US" dirty="0"/>
          </a:p>
        </p:txBody>
      </p:sp>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242917" y="1793465"/>
            <a:ext cx="3531298" cy="1657481"/>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p:nvPr>
        </p:nvSpPr>
        <p:spPr>
          <a:xfrm>
            <a:off x="8242917" y="3781886"/>
            <a:ext cx="3531298" cy="1657481"/>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5C327-E160-8747-9F31-4364C216263D}"/>
              </a:ext>
            </a:extLst>
          </p:cNvPr>
          <p:cNvSpPr>
            <a:spLocks noGrp="1"/>
          </p:cNvSpPr>
          <p:nvPr>
            <p:ph type="dt" sz="half" idx="10"/>
          </p:nvPr>
        </p:nvSpPr>
        <p:spPr/>
        <p:txBody>
          <a:bodyPr/>
          <a:lstStyle/>
          <a:p>
            <a:fld id="{448C9A4A-C278-6044-8042-7B22827AA4B2}" type="datetimeFigureOut">
              <a:rPr lang="en-US" smtClean="0"/>
              <a:t>3/2/2021</a:t>
            </a:fld>
            <a:endParaRPr lang="en-US"/>
          </a:p>
        </p:txBody>
      </p:sp>
      <p:sp>
        <p:nvSpPr>
          <p:cNvPr id="5" name="Footer Placeholder 4">
            <a:extLst>
              <a:ext uri="{FF2B5EF4-FFF2-40B4-BE49-F238E27FC236}">
                <a16:creationId xmlns:a16="http://schemas.microsoft.com/office/drawing/2014/main" id="{EA8C2684-EE52-1943-AB8F-256730F6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7DA9E-759E-C549-AD1F-2C025BBB892A}"/>
              </a:ext>
            </a:extLst>
          </p:cNvPr>
          <p:cNvSpPr>
            <a:spLocks noGrp="1"/>
          </p:cNvSpPr>
          <p:nvPr>
            <p:ph type="sldNum" sz="quarter" idx="12"/>
          </p:nvPr>
        </p:nvSpPr>
        <p:spPr>
          <a:xfrm>
            <a:off x="8610600" y="6356350"/>
            <a:ext cx="2743200" cy="365125"/>
          </a:xfrm>
          <a:prstGeom prst="rect">
            <a:avLst/>
          </a:prstGeom>
        </p:spPr>
        <p:txBody>
          <a:bodyPr/>
          <a:lstStyle/>
          <a:p>
            <a:fld id="{714EA769-F500-A347-A1DF-A2FF960008B0}" type="slidenum">
              <a:rPr lang="en-US" smtClean="0"/>
              <a:t>‹#›</a:t>
            </a:fld>
            <a:endParaRPr lang="en-US"/>
          </a:p>
        </p:txBody>
      </p:sp>
      <p:sp>
        <p:nvSpPr>
          <p:cNvPr id="9" name="TextBox 8">
            <a:extLst>
              <a:ext uri="{FF2B5EF4-FFF2-40B4-BE49-F238E27FC236}">
                <a16:creationId xmlns:a16="http://schemas.microsoft.com/office/drawing/2014/main" id="{3FBE05CC-F8F4-4CBC-B6C9-4E1F1BE54895}"/>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TWO</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309781" y="5910505"/>
            <a:ext cx="15975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476B"/>
                </a:solidFill>
                <a:effectLst/>
                <a:uLnTx/>
                <a:uFillTx/>
                <a:latin typeface="Bahnschrift Bold" panose="020B0502040204020203" pitchFamily="34" charset="0"/>
                <a:ea typeface="+mn-ea"/>
                <a:cs typeface="+mn-cs"/>
              </a:rPr>
              <a:t>PRACTICE</a:t>
            </a:r>
          </a:p>
        </p:txBody>
      </p:sp>
      <p:pic>
        <p:nvPicPr>
          <p:cNvPr id="14" name="Graphic 13">
            <a:extLst>
              <a:ext uri="{FF2B5EF4-FFF2-40B4-BE49-F238E27FC236}">
                <a16:creationId xmlns:a16="http://schemas.microsoft.com/office/drawing/2014/main" id="{3FC2F837-BAA1-410F-8101-AF4650739A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Tree>
    <p:extLst>
      <p:ext uri="{BB962C8B-B14F-4D97-AF65-F5344CB8AC3E}">
        <p14:creationId xmlns:p14="http://schemas.microsoft.com/office/powerpoint/2010/main" val="353389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F4415A-1026-4DAC-A4EE-891BC67E7274}"/>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TWO</a:t>
            </a:r>
          </a:p>
        </p:txBody>
      </p:sp>
      <p:sp>
        <p:nvSpPr>
          <p:cNvPr id="9" name="TextBox 8">
            <a:extLst>
              <a:ext uri="{FF2B5EF4-FFF2-40B4-BE49-F238E27FC236}">
                <a16:creationId xmlns:a16="http://schemas.microsoft.com/office/drawing/2014/main" id="{EF508831-A828-4542-BC50-8E890D5373F1}"/>
              </a:ext>
            </a:extLst>
          </p:cNvPr>
          <p:cNvSpPr txBox="1"/>
          <p:nvPr userDrawn="1"/>
        </p:nvSpPr>
        <p:spPr>
          <a:xfrm>
            <a:off x="10309781" y="5910505"/>
            <a:ext cx="15975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476B"/>
                </a:solidFill>
                <a:effectLst/>
                <a:uLnTx/>
                <a:uFillTx/>
                <a:latin typeface="Bahnschrift Bold" panose="020B0502040204020203" pitchFamily="34" charset="0"/>
                <a:ea typeface="+mn-ea"/>
                <a:cs typeface="+mn-cs"/>
              </a:rPr>
              <a:t>PRACTICE</a:t>
            </a:r>
          </a:p>
        </p:txBody>
      </p:sp>
      <p:sp>
        <p:nvSpPr>
          <p:cNvPr id="10" name="Content Placeholder 2">
            <a:extLst>
              <a:ext uri="{FF2B5EF4-FFF2-40B4-BE49-F238E27FC236}">
                <a16:creationId xmlns:a16="http://schemas.microsoft.com/office/drawing/2014/main" id="{B823D099-6DCA-4E9D-93A1-0ACE892D11C8}"/>
              </a:ext>
            </a:extLst>
          </p:cNvPr>
          <p:cNvSpPr>
            <a:spLocks noGrp="1"/>
          </p:cNvSpPr>
          <p:nvPr>
            <p:ph idx="13"/>
          </p:nvPr>
        </p:nvSpPr>
        <p:spPr>
          <a:xfrm>
            <a:off x="838200" y="2720051"/>
            <a:ext cx="4470722" cy="3636298"/>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762A53BA-FA12-4CD2-A465-AD575F39A809}"/>
              </a:ext>
            </a:extLst>
          </p:cNvPr>
          <p:cNvSpPr>
            <a:spLocks noGrp="1"/>
          </p:cNvSpPr>
          <p:nvPr>
            <p:ph type="title"/>
          </p:nvPr>
        </p:nvSpPr>
        <p:spPr>
          <a:xfrm>
            <a:off x="838199" y="978701"/>
            <a:ext cx="9219652"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BA2C51AD-73A6-4865-BC82-0795436E70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
        <p:nvSpPr>
          <p:cNvPr id="16" name="Content Placeholder 2">
            <a:extLst>
              <a:ext uri="{FF2B5EF4-FFF2-40B4-BE49-F238E27FC236}">
                <a16:creationId xmlns:a16="http://schemas.microsoft.com/office/drawing/2014/main" id="{9029A96C-B126-443C-83F1-AA8B1D018A5A}"/>
              </a:ext>
            </a:extLst>
          </p:cNvPr>
          <p:cNvSpPr>
            <a:spLocks noGrp="1"/>
          </p:cNvSpPr>
          <p:nvPr>
            <p:ph idx="14"/>
          </p:nvPr>
        </p:nvSpPr>
        <p:spPr>
          <a:xfrm>
            <a:off x="5587129" y="2720051"/>
            <a:ext cx="4470722" cy="3636298"/>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61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BE7-FFD6-EA4A-9BE7-7680714A9360}"/>
              </a:ext>
            </a:extLst>
          </p:cNvPr>
          <p:cNvSpPr>
            <a:spLocks noGrp="1"/>
          </p:cNvSpPr>
          <p:nvPr>
            <p:ph type="title"/>
          </p:nvPr>
        </p:nvSpPr>
        <p:spPr>
          <a:xfrm>
            <a:off x="838199" y="1793466"/>
            <a:ext cx="8515623" cy="1410686"/>
          </a:xfrm>
          <a:prstGeom prst="rect">
            <a:avLst/>
          </a:prstGeom>
        </p:spPr>
        <p:txBody>
          <a:bodyPr anchor="b"/>
          <a:lstStyle>
            <a:lvl1pPr>
              <a:defRPr sz="4200">
                <a:solidFill>
                  <a:srgbClr val="1B476B"/>
                </a:solidFill>
                <a:latin typeface="Bahnschrift SEMIBOLD SemiCondense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51FB76-9E6D-9445-8860-FC5E15D936DF}"/>
              </a:ext>
            </a:extLst>
          </p:cNvPr>
          <p:cNvSpPr>
            <a:spLocks noGrp="1"/>
          </p:cNvSpPr>
          <p:nvPr>
            <p:ph idx="1" hasCustomPrompt="1"/>
          </p:nvPr>
        </p:nvSpPr>
        <p:spPr>
          <a:xfrm>
            <a:off x="838200" y="4282634"/>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enter stat description</a:t>
            </a:r>
          </a:p>
        </p:txBody>
      </p:sp>
      <p:pic>
        <p:nvPicPr>
          <p:cNvPr id="7" name="Graphic 6">
            <a:extLst>
              <a:ext uri="{FF2B5EF4-FFF2-40B4-BE49-F238E27FC236}">
                <a16:creationId xmlns:a16="http://schemas.microsoft.com/office/drawing/2014/main" id="{0B746F77-9C1F-46C6-BD2B-6F76E5AB2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87160" y="850107"/>
            <a:ext cx="2578608" cy="787555"/>
          </a:xfrm>
          <a:prstGeom prst="rect">
            <a:avLst/>
          </a:prstGeom>
        </p:spPr>
      </p:pic>
      <p:sp>
        <p:nvSpPr>
          <p:cNvPr id="9" name="TextBox 8">
            <a:extLst>
              <a:ext uri="{FF2B5EF4-FFF2-40B4-BE49-F238E27FC236}">
                <a16:creationId xmlns:a16="http://schemas.microsoft.com/office/drawing/2014/main" id="{3FBE05CC-F8F4-4CBC-B6C9-4E1F1BE54895}"/>
              </a:ext>
            </a:extLst>
          </p:cNvPr>
          <p:cNvSpPr txBox="1"/>
          <p:nvPr userDrawn="1"/>
        </p:nvSpPr>
        <p:spPr>
          <a:xfrm>
            <a:off x="10336058" y="5777826"/>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TWO</a:t>
            </a:r>
          </a:p>
        </p:txBody>
      </p:sp>
      <p:sp>
        <p:nvSpPr>
          <p:cNvPr id="10" name="TextBox 9">
            <a:extLst>
              <a:ext uri="{FF2B5EF4-FFF2-40B4-BE49-F238E27FC236}">
                <a16:creationId xmlns:a16="http://schemas.microsoft.com/office/drawing/2014/main" id="{FCBD5AE5-DE46-488F-8E2D-F6A279A2183A}"/>
              </a:ext>
            </a:extLst>
          </p:cNvPr>
          <p:cNvSpPr txBox="1"/>
          <p:nvPr userDrawn="1"/>
        </p:nvSpPr>
        <p:spPr>
          <a:xfrm>
            <a:off x="10309781" y="5910505"/>
            <a:ext cx="15975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476B"/>
                </a:solidFill>
                <a:effectLst/>
                <a:uLnTx/>
                <a:uFillTx/>
                <a:latin typeface="Bahnschrift Bold" panose="020B0502040204020203" pitchFamily="34" charset="0"/>
                <a:ea typeface="+mn-ea"/>
                <a:cs typeface="+mn-cs"/>
              </a:rPr>
              <a:t>PRACTICE</a:t>
            </a:r>
          </a:p>
        </p:txBody>
      </p:sp>
      <p:sp>
        <p:nvSpPr>
          <p:cNvPr id="17" name="Text Placeholder 16">
            <a:extLst>
              <a:ext uri="{FF2B5EF4-FFF2-40B4-BE49-F238E27FC236}">
                <a16:creationId xmlns:a16="http://schemas.microsoft.com/office/drawing/2014/main" id="{64042C07-E1AC-4FDC-9D4D-8CD79FD6ED1A}"/>
              </a:ext>
            </a:extLst>
          </p:cNvPr>
          <p:cNvSpPr>
            <a:spLocks noGrp="1"/>
          </p:cNvSpPr>
          <p:nvPr>
            <p:ph type="body" sz="quarter" idx="13" hasCustomPrompt="1"/>
          </p:nvPr>
        </p:nvSpPr>
        <p:spPr>
          <a:xfrm>
            <a:off x="838200" y="3509963"/>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dirty="0"/>
              <a:t># or %</a:t>
            </a:r>
          </a:p>
        </p:txBody>
      </p:sp>
      <p:sp>
        <p:nvSpPr>
          <p:cNvPr id="18" name="Content Placeholder 2">
            <a:extLst>
              <a:ext uri="{FF2B5EF4-FFF2-40B4-BE49-F238E27FC236}">
                <a16:creationId xmlns:a16="http://schemas.microsoft.com/office/drawing/2014/main" id="{C4CD02AD-F735-4863-889B-0DB4A8C7828A}"/>
              </a:ext>
            </a:extLst>
          </p:cNvPr>
          <p:cNvSpPr>
            <a:spLocks noGrp="1"/>
          </p:cNvSpPr>
          <p:nvPr>
            <p:ph idx="14" hasCustomPrompt="1"/>
          </p:nvPr>
        </p:nvSpPr>
        <p:spPr>
          <a:xfrm>
            <a:off x="2575268" y="4282634"/>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enter stat description</a:t>
            </a:r>
          </a:p>
        </p:txBody>
      </p:sp>
      <p:sp>
        <p:nvSpPr>
          <p:cNvPr id="19" name="Text Placeholder 16">
            <a:extLst>
              <a:ext uri="{FF2B5EF4-FFF2-40B4-BE49-F238E27FC236}">
                <a16:creationId xmlns:a16="http://schemas.microsoft.com/office/drawing/2014/main" id="{28196144-933E-448C-B45D-60C248F17BC9}"/>
              </a:ext>
            </a:extLst>
          </p:cNvPr>
          <p:cNvSpPr>
            <a:spLocks noGrp="1"/>
          </p:cNvSpPr>
          <p:nvPr>
            <p:ph type="body" sz="quarter" idx="15" hasCustomPrompt="1"/>
          </p:nvPr>
        </p:nvSpPr>
        <p:spPr>
          <a:xfrm>
            <a:off x="2575268" y="3509963"/>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dirty="0"/>
              <a:t># or %</a:t>
            </a:r>
          </a:p>
        </p:txBody>
      </p:sp>
      <p:sp>
        <p:nvSpPr>
          <p:cNvPr id="20" name="Content Placeholder 2">
            <a:extLst>
              <a:ext uri="{FF2B5EF4-FFF2-40B4-BE49-F238E27FC236}">
                <a16:creationId xmlns:a16="http://schemas.microsoft.com/office/drawing/2014/main" id="{0C4F8FEE-B048-4337-8B84-93D335DE4FB3}"/>
              </a:ext>
            </a:extLst>
          </p:cNvPr>
          <p:cNvSpPr>
            <a:spLocks noGrp="1"/>
          </p:cNvSpPr>
          <p:nvPr>
            <p:ph idx="16" hasCustomPrompt="1"/>
          </p:nvPr>
        </p:nvSpPr>
        <p:spPr>
          <a:xfrm>
            <a:off x="4312335" y="4282634"/>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enter stat description</a:t>
            </a:r>
          </a:p>
        </p:txBody>
      </p:sp>
      <p:sp>
        <p:nvSpPr>
          <p:cNvPr id="21" name="Text Placeholder 16">
            <a:extLst>
              <a:ext uri="{FF2B5EF4-FFF2-40B4-BE49-F238E27FC236}">
                <a16:creationId xmlns:a16="http://schemas.microsoft.com/office/drawing/2014/main" id="{2D290E62-673D-4E55-A718-00CDD0E24DB0}"/>
              </a:ext>
            </a:extLst>
          </p:cNvPr>
          <p:cNvSpPr>
            <a:spLocks noGrp="1"/>
          </p:cNvSpPr>
          <p:nvPr>
            <p:ph type="body" sz="quarter" idx="17" hasCustomPrompt="1"/>
          </p:nvPr>
        </p:nvSpPr>
        <p:spPr>
          <a:xfrm>
            <a:off x="4312335" y="3509963"/>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dirty="0"/>
              <a:t># or %</a:t>
            </a:r>
          </a:p>
        </p:txBody>
      </p:sp>
      <p:sp>
        <p:nvSpPr>
          <p:cNvPr id="22" name="Content Placeholder 2">
            <a:extLst>
              <a:ext uri="{FF2B5EF4-FFF2-40B4-BE49-F238E27FC236}">
                <a16:creationId xmlns:a16="http://schemas.microsoft.com/office/drawing/2014/main" id="{3C96B794-AD84-4BB3-93F4-62444B93428E}"/>
              </a:ext>
            </a:extLst>
          </p:cNvPr>
          <p:cNvSpPr>
            <a:spLocks noGrp="1"/>
          </p:cNvSpPr>
          <p:nvPr>
            <p:ph idx="18" hasCustomPrompt="1"/>
          </p:nvPr>
        </p:nvSpPr>
        <p:spPr>
          <a:xfrm>
            <a:off x="6049401" y="4278883"/>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enter stat description</a:t>
            </a:r>
          </a:p>
        </p:txBody>
      </p:sp>
      <p:sp>
        <p:nvSpPr>
          <p:cNvPr id="23" name="Text Placeholder 16">
            <a:extLst>
              <a:ext uri="{FF2B5EF4-FFF2-40B4-BE49-F238E27FC236}">
                <a16:creationId xmlns:a16="http://schemas.microsoft.com/office/drawing/2014/main" id="{5B040FD0-7AC7-40C9-9A1E-FC7EC13BBA78}"/>
              </a:ext>
            </a:extLst>
          </p:cNvPr>
          <p:cNvSpPr>
            <a:spLocks noGrp="1"/>
          </p:cNvSpPr>
          <p:nvPr>
            <p:ph type="body" sz="quarter" idx="19" hasCustomPrompt="1"/>
          </p:nvPr>
        </p:nvSpPr>
        <p:spPr>
          <a:xfrm>
            <a:off x="6049401" y="3506212"/>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dirty="0"/>
              <a:t># or %</a:t>
            </a:r>
          </a:p>
        </p:txBody>
      </p:sp>
      <p:sp>
        <p:nvSpPr>
          <p:cNvPr id="24" name="Content Placeholder 2">
            <a:extLst>
              <a:ext uri="{FF2B5EF4-FFF2-40B4-BE49-F238E27FC236}">
                <a16:creationId xmlns:a16="http://schemas.microsoft.com/office/drawing/2014/main" id="{39645A06-E493-42F4-8FB3-DE4093696C35}"/>
              </a:ext>
            </a:extLst>
          </p:cNvPr>
          <p:cNvSpPr>
            <a:spLocks noGrp="1"/>
          </p:cNvSpPr>
          <p:nvPr>
            <p:ph idx="20" hasCustomPrompt="1"/>
          </p:nvPr>
        </p:nvSpPr>
        <p:spPr>
          <a:xfrm>
            <a:off x="7786466" y="4275930"/>
            <a:ext cx="1567355" cy="2073716"/>
          </a:xfrm>
          <a:prstGeom prst="rect">
            <a:avLst/>
          </a:prstGeom>
        </p:spPr>
        <p:txBody>
          <a:bodyPr bIns="45720"/>
          <a:lstStyle>
            <a:lvl1pPr marL="0" indent="0">
              <a:spcBef>
                <a:spcPts val="0"/>
              </a:spcBef>
              <a:spcAft>
                <a:spcPts val="1200"/>
              </a:spcAft>
              <a:buClr>
                <a:srgbClr val="EF8A25"/>
              </a:buClr>
              <a:buNone/>
              <a:defRPr sz="1800" b="0" baseline="0">
                <a:solidFill>
                  <a:srgbClr val="1B476B"/>
                </a:solidFill>
                <a:latin typeface="Bahnschrift SemiCondensed" panose="020B0502040204020203" pitchFamily="34" charset="0"/>
              </a:defRPr>
            </a:lvl1pPr>
            <a:lvl2pPr>
              <a:buClr>
                <a:srgbClr val="EF8A25"/>
              </a:buClr>
              <a:defRPr sz="1600">
                <a:solidFill>
                  <a:srgbClr val="1B476B"/>
                </a:solidFill>
                <a:latin typeface="Bahnschrift SemiCondensed" panose="020B0502040204020203" pitchFamily="34" charset="0"/>
              </a:defRPr>
            </a:lvl2pPr>
            <a:lvl3pPr>
              <a:buClr>
                <a:srgbClr val="EF8A25"/>
              </a:buClr>
              <a:defRPr sz="1400">
                <a:solidFill>
                  <a:srgbClr val="1B476B"/>
                </a:solidFill>
                <a:latin typeface="Bahnschrift SemiCondensed" panose="020B0502040204020203" pitchFamily="34" charset="0"/>
              </a:defRPr>
            </a:lvl3pPr>
            <a:lvl4pPr>
              <a:buClr>
                <a:srgbClr val="EF8A25"/>
              </a:buClr>
              <a:defRPr sz="1400">
                <a:solidFill>
                  <a:srgbClr val="1B476B"/>
                </a:solidFill>
                <a:latin typeface="Bahnschrift SemiCondensed" panose="020B0502040204020203" pitchFamily="34" charset="0"/>
              </a:defRPr>
            </a:lvl4pPr>
            <a:lvl5pPr>
              <a:buClr>
                <a:srgbClr val="EF8A25"/>
              </a:buClr>
              <a:defRPr sz="1400">
                <a:solidFill>
                  <a:srgbClr val="1B476B"/>
                </a:solidFill>
                <a:latin typeface="Bahnschrift SemiCondensed" panose="020B0502040204020203" pitchFamily="34" charset="0"/>
              </a:defRPr>
            </a:lvl5pPr>
          </a:lstStyle>
          <a:p>
            <a:pPr lvl="0"/>
            <a:r>
              <a:rPr lang="en-US" dirty="0"/>
              <a:t>enter stat description</a:t>
            </a:r>
          </a:p>
        </p:txBody>
      </p:sp>
      <p:sp>
        <p:nvSpPr>
          <p:cNvPr id="25" name="Text Placeholder 16">
            <a:extLst>
              <a:ext uri="{FF2B5EF4-FFF2-40B4-BE49-F238E27FC236}">
                <a16:creationId xmlns:a16="http://schemas.microsoft.com/office/drawing/2014/main" id="{D2BC7DAC-3988-4B38-B8E9-7B066C6675DB}"/>
              </a:ext>
            </a:extLst>
          </p:cNvPr>
          <p:cNvSpPr>
            <a:spLocks noGrp="1"/>
          </p:cNvSpPr>
          <p:nvPr>
            <p:ph type="body" sz="quarter" idx="21" hasCustomPrompt="1"/>
          </p:nvPr>
        </p:nvSpPr>
        <p:spPr>
          <a:xfrm>
            <a:off x="7786466" y="3503259"/>
            <a:ext cx="1567356" cy="514350"/>
          </a:xfrm>
          <a:prstGeom prst="rect">
            <a:avLst/>
          </a:prstGeom>
        </p:spPr>
        <p:txBody>
          <a:bodyPr/>
          <a:lstStyle>
            <a:lvl1pPr marL="0" indent="0">
              <a:buNone/>
              <a:defRPr lang="en-US" sz="4200" b="0" kern="1200" baseline="0" dirty="0">
                <a:solidFill>
                  <a:srgbClr val="EF8A25"/>
                </a:solidFill>
                <a:latin typeface="Bahnschrift SemiBold SemiConden" panose="020B0502040204020203" pitchFamily="34" charset="0"/>
                <a:ea typeface="+mn-ea"/>
                <a:cs typeface="+mn-cs"/>
              </a:defRPr>
            </a:lvl1pPr>
          </a:lstStyle>
          <a:p>
            <a:pPr lvl="0"/>
            <a:r>
              <a:rPr lang="en-US" dirty="0"/>
              <a:t># or %</a:t>
            </a:r>
          </a:p>
        </p:txBody>
      </p:sp>
    </p:spTree>
    <p:extLst>
      <p:ext uri="{BB962C8B-B14F-4D97-AF65-F5344CB8AC3E}">
        <p14:creationId xmlns:p14="http://schemas.microsoft.com/office/powerpoint/2010/main" val="98364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0CCC009-8CCB-BD41-AF9E-F34F12C01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C9A4A-C278-6044-8042-7B22827AA4B2}" type="datetimeFigureOut">
              <a:rPr lang="en-US" smtClean="0"/>
              <a:t>3/2/2021</a:t>
            </a:fld>
            <a:endParaRPr lang="en-US"/>
          </a:p>
        </p:txBody>
      </p:sp>
      <p:sp>
        <p:nvSpPr>
          <p:cNvPr id="5" name="Footer Placeholder 4">
            <a:extLst>
              <a:ext uri="{FF2B5EF4-FFF2-40B4-BE49-F238E27FC236}">
                <a16:creationId xmlns:a16="http://schemas.microsoft.com/office/drawing/2014/main" id="{D43603D4-BD6C-1B42-BF8F-79B2A54684D0}"/>
              </a:ext>
            </a:extLst>
          </p:cNvPr>
          <p:cNvSpPr>
            <a:spLocks noGrp="1"/>
          </p:cNvSpPr>
          <p:nvPr>
            <p:ph type="ftr" sz="quarter" idx="3"/>
          </p:nvPr>
        </p:nvSpPr>
        <p:spPr>
          <a:xfrm>
            <a:off x="4038600" y="6356350"/>
            <a:ext cx="31288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83706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4" r:id="rId4"/>
    <p:sldLayoutId id="2147483665" r:id="rId5"/>
    <p:sldLayoutId id="2147483663" r:id="rId6"/>
    <p:sldLayoutId id="2147483668" r:id="rId7"/>
    <p:sldLayoutId id="2147483652" r:id="rId8"/>
    <p:sldLayoutId id="2147483666" r:id="rId9"/>
    <p:sldLayoutId id="2147483661" r:id="rId10"/>
    <p:sldLayoutId id="2147483662"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2.bin"/><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mrnittle.com/2017/03/18/journey-is-the-destinatio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5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a:t>
            </a:r>
          </a:p>
        </p:txBody>
      </p:sp>
      <p:sp>
        <p:nvSpPr>
          <p:cNvPr id="3" name="Content Placeholder 2"/>
          <p:cNvSpPr>
            <a:spLocks noGrp="1"/>
          </p:cNvSpPr>
          <p:nvPr>
            <p:ph idx="1"/>
          </p:nvPr>
        </p:nvSpPr>
        <p:spPr>
          <a:xfrm>
            <a:off x="838199" y="3429000"/>
            <a:ext cx="6871138" cy="2799602"/>
          </a:xfrm>
        </p:spPr>
        <p:txBody>
          <a:bodyPr/>
          <a:lstStyle/>
          <a:p>
            <a:r>
              <a:rPr lang="en-US" sz="2000" dirty="0"/>
              <a:t>Are you interrupting White Standards &amp; Dominant Culture?</a:t>
            </a:r>
            <a:br>
              <a:rPr lang="en-US" sz="1600" dirty="0"/>
            </a:br>
            <a:endParaRPr lang="en-US" sz="1600" dirty="0"/>
          </a:p>
          <a:p>
            <a:pPr marL="285750" indent="-285750">
              <a:buFont typeface="Arial" panose="020B0604020202020204" pitchFamily="34" charset="0"/>
              <a:buChar char="•"/>
            </a:pPr>
            <a:r>
              <a:rPr lang="en-US" dirty="0"/>
              <a:t>Are you playing into bait and switch practices?</a:t>
            </a:r>
          </a:p>
          <a:p>
            <a:pPr marL="285750" indent="-285750">
              <a:buFont typeface="Arial" panose="020B0604020202020204" pitchFamily="34" charset="0"/>
              <a:buChar char="•"/>
            </a:pPr>
            <a:r>
              <a:rPr lang="en-US" dirty="0"/>
              <a:t>Are your organization’s DEAI efforts just checking the box?</a:t>
            </a:r>
          </a:p>
          <a:p>
            <a:pPr marL="285750" indent="-285750">
              <a:buFont typeface="Arial" panose="020B0604020202020204" pitchFamily="34" charset="0"/>
              <a:buChar char="•"/>
            </a:pPr>
            <a:r>
              <a:rPr lang="en-US" dirty="0"/>
              <a:t>Is your organization’s dominant culture eating your strategy?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7DC6FE-06E5-43FD-887D-1019AED2D987}"/>
              </a:ext>
            </a:extLst>
          </p:cNvPr>
          <p:cNvSpPr>
            <a:spLocks noGrp="1"/>
          </p:cNvSpPr>
          <p:nvPr>
            <p:ph type="title"/>
          </p:nvPr>
        </p:nvSpPr>
        <p:spPr>
          <a:xfrm>
            <a:off x="838198" y="1264307"/>
            <a:ext cx="6956395" cy="692282"/>
          </a:xfrm>
        </p:spPr>
        <p:txBody>
          <a:bodyPr/>
          <a:lstStyle/>
          <a:p>
            <a:r>
              <a:rPr lang="en-US" dirty="0"/>
              <a:t>College System Employees</a:t>
            </a:r>
          </a:p>
        </p:txBody>
      </p:sp>
      <p:sp>
        <p:nvSpPr>
          <p:cNvPr id="5" name="Content Placeholder 4">
            <a:extLst>
              <a:ext uri="{FF2B5EF4-FFF2-40B4-BE49-F238E27FC236}">
                <a16:creationId xmlns:a16="http://schemas.microsoft.com/office/drawing/2014/main" id="{88B0989B-A96D-4F47-B1E3-39C5C3792A31}"/>
              </a:ext>
            </a:extLst>
          </p:cNvPr>
          <p:cNvSpPr>
            <a:spLocks noGrp="1"/>
          </p:cNvSpPr>
          <p:nvPr>
            <p:ph idx="1"/>
          </p:nvPr>
        </p:nvSpPr>
        <p:spPr>
          <a:xfrm>
            <a:off x="1812765" y="2569247"/>
            <a:ext cx="3787411" cy="1918111"/>
          </a:xfrm>
        </p:spPr>
        <p:txBody>
          <a:bodyPr/>
          <a:lstStyle/>
          <a:p>
            <a:r>
              <a:rPr lang="en-US" sz="2400" dirty="0">
                <a:latin typeface="Bahnschrift SemiBold SemiConden" panose="020B0502040204020203" pitchFamily="34" charset="0"/>
              </a:rPr>
              <a:t>Classified</a:t>
            </a:r>
            <a:br>
              <a:rPr lang="en-US" sz="2400" dirty="0">
                <a:latin typeface="Bahnschrift SemiBold SemiConden" panose="020B0502040204020203" pitchFamily="34" charset="0"/>
              </a:rPr>
            </a:br>
            <a:r>
              <a:rPr lang="en-US" sz="1600" dirty="0">
                <a:latin typeface="Bahnschrift Condensed" panose="020B0502040204020203" pitchFamily="34" charset="0"/>
              </a:rPr>
              <a:t>The Front Line</a:t>
            </a:r>
            <a:endParaRPr lang="en-US" sz="2000" dirty="0">
              <a:latin typeface="Bahnschrift Condensed" panose="020B0502040204020203" pitchFamily="34" charset="0"/>
            </a:endParaRPr>
          </a:p>
          <a:p>
            <a:pPr marL="182880" indent="-182880">
              <a:spcAft>
                <a:spcPts val="600"/>
              </a:spcAft>
              <a:buFont typeface="Arial" panose="020B0604020202020204" pitchFamily="34" charset="0"/>
              <a:buChar char="•"/>
            </a:pPr>
            <a:r>
              <a:rPr lang="en-US" sz="1200" dirty="0"/>
              <a:t>Enrollment Services &amp; Student Service</a:t>
            </a:r>
          </a:p>
          <a:p>
            <a:pPr marL="182880" indent="-182880">
              <a:spcAft>
                <a:spcPts val="600"/>
              </a:spcAft>
              <a:buFont typeface="Arial" panose="020B0604020202020204" pitchFamily="34" charset="0"/>
              <a:buChar char="•"/>
            </a:pPr>
            <a:r>
              <a:rPr lang="en-US" sz="1200" dirty="0"/>
              <a:t>Program Specialist</a:t>
            </a:r>
          </a:p>
          <a:p>
            <a:pPr marL="182880" indent="-182880">
              <a:spcAft>
                <a:spcPts val="600"/>
              </a:spcAft>
              <a:buFont typeface="Arial" panose="020B0604020202020204" pitchFamily="34" charset="0"/>
              <a:buChar char="•"/>
            </a:pPr>
            <a:r>
              <a:rPr lang="en-US" sz="1200" dirty="0"/>
              <a:t>Workforce Service Representatives</a:t>
            </a:r>
          </a:p>
          <a:p>
            <a:pPr marL="182880" indent="-182880">
              <a:spcAft>
                <a:spcPts val="600"/>
              </a:spcAft>
              <a:buFont typeface="Arial" panose="020B0604020202020204" pitchFamily="34" charset="0"/>
              <a:buChar char="•"/>
            </a:pPr>
            <a:r>
              <a:rPr lang="en-US" sz="1200" dirty="0"/>
              <a:t>IT Techs &amp; Admin Assistance</a:t>
            </a:r>
          </a:p>
          <a:p>
            <a:pPr marL="182880" indent="-182880">
              <a:spcAft>
                <a:spcPts val="600"/>
              </a:spcAft>
              <a:buFont typeface="Arial" panose="020B0604020202020204" pitchFamily="34" charset="0"/>
              <a:buChar char="•"/>
            </a:pPr>
            <a:endParaRPr lang="en-US" sz="1600" dirty="0"/>
          </a:p>
        </p:txBody>
      </p:sp>
      <p:sp>
        <p:nvSpPr>
          <p:cNvPr id="7" name="Content Placeholder 6">
            <a:extLst>
              <a:ext uri="{FF2B5EF4-FFF2-40B4-BE49-F238E27FC236}">
                <a16:creationId xmlns:a16="http://schemas.microsoft.com/office/drawing/2014/main" id="{A6F151E0-2E7F-4C72-8E21-38F5EA4E9D5F}"/>
              </a:ext>
            </a:extLst>
          </p:cNvPr>
          <p:cNvSpPr>
            <a:spLocks noGrp="1"/>
          </p:cNvSpPr>
          <p:nvPr>
            <p:ph idx="14"/>
          </p:nvPr>
        </p:nvSpPr>
        <p:spPr>
          <a:xfrm>
            <a:off x="1822657" y="4692527"/>
            <a:ext cx="2935774" cy="1708274"/>
          </a:xfrm>
        </p:spPr>
        <p:txBody>
          <a:bodyPr/>
          <a:lstStyle/>
          <a:p>
            <a:pPr marL="0" marR="0" lvl="0" indent="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Bahnschrift SemiBold SemiConden" panose="020B0502040204020203" pitchFamily="34" charset="0"/>
                <a:ea typeface="+mn-ea"/>
                <a:cs typeface="+mn-cs"/>
              </a:rPr>
              <a:t>Faculty</a:t>
            </a:r>
            <a:br>
              <a:rPr kumimoji="0" lang="en-US" sz="2400" b="0" i="0" u="none" strike="noStrike" kern="1200" cap="none" spc="0" normalizeH="0" baseline="0" noProof="0" dirty="0">
                <a:ln>
                  <a:noFill/>
                </a:ln>
                <a:effectLst/>
                <a:uLnTx/>
                <a:uFillTx/>
                <a:latin typeface="Bahnschrift SemiBold SemiConden" panose="020B0502040204020203" pitchFamily="34" charset="0"/>
                <a:ea typeface="+mn-ea"/>
                <a:cs typeface="+mn-cs"/>
              </a:rPr>
            </a:br>
            <a:r>
              <a:rPr kumimoji="0" lang="en-US" sz="1600" b="0" i="0" u="none" strike="noStrike" kern="1200" cap="none" spc="0" normalizeH="0" baseline="0" noProof="0" dirty="0">
                <a:ln>
                  <a:noFill/>
                </a:ln>
                <a:effectLst/>
                <a:uLnTx/>
                <a:uFillTx/>
                <a:latin typeface="Bahnschrift Condensed" panose="020B0502040204020203" pitchFamily="34" charset="0"/>
                <a:ea typeface="+mn-ea"/>
                <a:cs typeface="+mn-cs"/>
              </a:rPr>
              <a:t>Educators</a:t>
            </a:r>
            <a:endParaRPr kumimoji="0" lang="en-US" sz="2000" b="0" i="0" u="none" strike="noStrike" kern="1200" cap="none" spc="0" normalizeH="0" baseline="0" noProof="0" dirty="0">
              <a:ln>
                <a:noFill/>
              </a:ln>
              <a:effectLst/>
              <a:uLnTx/>
              <a:uFillTx/>
              <a:latin typeface="Bahnschrift SemiBold SemiConden" panose="020B0502040204020203" pitchFamily="34" charset="0"/>
              <a:ea typeface="+mn-ea"/>
              <a:cs typeface="+mn-cs"/>
            </a:endParaRPr>
          </a:p>
          <a:p>
            <a:pPr marL="182880" marR="0" lvl="0" indent="-182880" fontAlgn="auto">
              <a:spcAft>
                <a:spcPts val="600"/>
              </a:spcAft>
              <a:buSzTx/>
              <a:buFont typeface="Arial" panose="020B0604020202020204" pitchFamily="34" charset="0"/>
              <a:buChar char="•"/>
              <a:tabLst/>
              <a:defRPr/>
            </a:pPr>
            <a:r>
              <a:rPr lang="en-US" sz="1200" dirty="0"/>
              <a:t>Tenure Track Professors</a:t>
            </a:r>
          </a:p>
          <a:p>
            <a:pPr marL="182880" marR="0" lvl="0" indent="-182880" fontAlgn="auto">
              <a:spcAft>
                <a:spcPts val="600"/>
              </a:spcAft>
              <a:buSzTx/>
              <a:buFont typeface="Arial" panose="020B0604020202020204" pitchFamily="34" charset="0"/>
              <a:buChar char="•"/>
              <a:tabLst/>
              <a:defRPr/>
            </a:pPr>
            <a:r>
              <a:rPr lang="en-US" sz="1200" dirty="0"/>
              <a:t>Full-time &amp; Part-time Teachers</a:t>
            </a:r>
          </a:p>
          <a:p>
            <a:pPr marL="182880" marR="0" lvl="0" indent="-182880" fontAlgn="auto">
              <a:spcAft>
                <a:spcPts val="600"/>
              </a:spcAft>
              <a:buSzTx/>
              <a:buFont typeface="Arial" panose="020B0604020202020204" pitchFamily="34" charset="0"/>
              <a:buChar char="•"/>
              <a:tabLst/>
              <a:defRPr/>
            </a:pPr>
            <a:r>
              <a:rPr lang="en-US" sz="1200" dirty="0"/>
              <a:t>Advisors</a:t>
            </a:r>
          </a:p>
          <a:p>
            <a:pPr marL="182880" marR="0" lvl="0" indent="-182880" fontAlgn="auto">
              <a:spcAft>
                <a:spcPts val="600"/>
              </a:spcAft>
              <a:buSzTx/>
              <a:buFont typeface="Arial" panose="020B0604020202020204" pitchFamily="34" charset="0"/>
              <a:buChar char="•"/>
              <a:tabLst/>
              <a:defRPr/>
            </a:pPr>
            <a:r>
              <a:rPr lang="en-US" sz="1200" dirty="0"/>
              <a:t>Adjunct</a:t>
            </a:r>
          </a:p>
        </p:txBody>
      </p:sp>
      <p:sp>
        <p:nvSpPr>
          <p:cNvPr id="9" name="Content Placeholder 8">
            <a:extLst>
              <a:ext uri="{FF2B5EF4-FFF2-40B4-BE49-F238E27FC236}">
                <a16:creationId xmlns:a16="http://schemas.microsoft.com/office/drawing/2014/main" id="{8C967FC2-4D6C-4B21-BC0E-F0B2DF8414DE}"/>
              </a:ext>
            </a:extLst>
          </p:cNvPr>
          <p:cNvSpPr>
            <a:spLocks noGrp="1"/>
          </p:cNvSpPr>
          <p:nvPr>
            <p:ph idx="16"/>
          </p:nvPr>
        </p:nvSpPr>
        <p:spPr>
          <a:xfrm>
            <a:off x="6662108" y="2569247"/>
            <a:ext cx="2162444" cy="1997475"/>
          </a:xfrm>
        </p:spPr>
        <p:txBody>
          <a:bodyPr/>
          <a:lstStyle/>
          <a:p>
            <a:pPr marL="0" marR="0" lvl="0" indent="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Bahnschrift SemiBold SemiConden" panose="020B0502040204020203" pitchFamily="34" charset="0"/>
                <a:ea typeface="+mn-ea"/>
                <a:cs typeface="+mn-cs"/>
              </a:rPr>
              <a:t>Exempt</a:t>
            </a:r>
            <a:br>
              <a:rPr kumimoji="0" lang="en-US" sz="2400" b="0" i="0" u="none" strike="noStrike" kern="1200" cap="none" spc="0" normalizeH="0" baseline="0" noProof="0" dirty="0">
                <a:ln>
                  <a:noFill/>
                </a:ln>
                <a:effectLst/>
                <a:uLnTx/>
                <a:uFillTx/>
                <a:latin typeface="Bahnschrift SemiBold SemiConden" panose="020B0502040204020203" pitchFamily="34" charset="0"/>
                <a:ea typeface="+mn-ea"/>
                <a:cs typeface="+mn-cs"/>
              </a:rPr>
            </a:br>
            <a:r>
              <a:rPr kumimoji="0" lang="en-US" sz="1600" b="0" i="0" u="none" strike="noStrike" kern="1200" cap="none" spc="0" normalizeH="0" baseline="0" noProof="0" dirty="0">
                <a:ln>
                  <a:noFill/>
                </a:ln>
                <a:effectLst/>
                <a:uLnTx/>
                <a:uFillTx/>
                <a:latin typeface="Bahnschrift Condensed" panose="020B0502040204020203" pitchFamily="34" charset="0"/>
                <a:ea typeface="+mn-ea"/>
                <a:cs typeface="+mn-cs"/>
              </a:rPr>
              <a:t>Middle Management</a:t>
            </a:r>
            <a:endParaRPr kumimoji="0" lang="en-US" sz="2000" b="0" i="0" u="none" strike="noStrike" kern="1200" cap="none" spc="0" normalizeH="0" baseline="0" noProof="0" dirty="0">
              <a:ln>
                <a:noFill/>
              </a:ln>
              <a:effectLst/>
              <a:uLnTx/>
              <a:uFillTx/>
              <a:latin typeface="Bahnschrift SemiBold SemiConden" panose="020B0502040204020203" pitchFamily="34" charset="0"/>
              <a:ea typeface="+mn-ea"/>
              <a:cs typeface="+mn-cs"/>
            </a:endParaRPr>
          </a:p>
          <a:p>
            <a:pPr marL="182880" indent="-182880">
              <a:spcAft>
                <a:spcPts val="600"/>
              </a:spcAft>
              <a:buFont typeface="Arial" panose="020B0604020202020204" pitchFamily="34" charset="0"/>
              <a:buChar char="•"/>
              <a:defRPr/>
            </a:pPr>
            <a:r>
              <a:rPr lang="en-US" sz="1200" dirty="0"/>
              <a:t>Assistant Dean</a:t>
            </a:r>
          </a:p>
          <a:p>
            <a:pPr marL="182880" indent="-182880">
              <a:spcAft>
                <a:spcPts val="600"/>
              </a:spcAft>
              <a:buFont typeface="Arial" panose="020B0604020202020204" pitchFamily="34" charset="0"/>
              <a:buChar char="•"/>
              <a:defRPr/>
            </a:pPr>
            <a:r>
              <a:rPr lang="en-US" sz="1200" dirty="0"/>
              <a:t>Directors</a:t>
            </a:r>
          </a:p>
          <a:p>
            <a:pPr marL="182880" indent="-182880">
              <a:spcAft>
                <a:spcPts val="600"/>
              </a:spcAft>
              <a:buFont typeface="Arial" panose="020B0604020202020204" pitchFamily="34" charset="0"/>
              <a:buChar char="•"/>
              <a:defRPr/>
            </a:pPr>
            <a:r>
              <a:rPr lang="en-US" sz="1200" dirty="0"/>
              <a:t>Managers</a:t>
            </a:r>
          </a:p>
          <a:p>
            <a:pPr marL="182880" indent="-182880">
              <a:spcAft>
                <a:spcPts val="600"/>
              </a:spcAft>
              <a:buFont typeface="Arial" panose="020B0604020202020204" pitchFamily="34" charset="0"/>
              <a:buChar char="•"/>
              <a:defRPr/>
            </a:pPr>
            <a:r>
              <a:rPr lang="en-US" sz="1200" dirty="0"/>
              <a:t>Program Coordinators</a:t>
            </a:r>
          </a:p>
        </p:txBody>
      </p:sp>
      <p:sp>
        <p:nvSpPr>
          <p:cNvPr id="11" name="Content Placeholder 10">
            <a:extLst>
              <a:ext uri="{FF2B5EF4-FFF2-40B4-BE49-F238E27FC236}">
                <a16:creationId xmlns:a16="http://schemas.microsoft.com/office/drawing/2014/main" id="{E12898CF-A651-42ED-913D-79F47F7703AB}"/>
              </a:ext>
            </a:extLst>
          </p:cNvPr>
          <p:cNvSpPr>
            <a:spLocks noGrp="1"/>
          </p:cNvSpPr>
          <p:nvPr>
            <p:ph idx="18"/>
          </p:nvPr>
        </p:nvSpPr>
        <p:spPr>
          <a:xfrm>
            <a:off x="6671998" y="4692526"/>
            <a:ext cx="2543023" cy="1814795"/>
          </a:xfrm>
        </p:spPr>
        <p:txBody>
          <a:bodyPr/>
          <a:lstStyle/>
          <a:p>
            <a:pPr marL="0" marR="0" lvl="0" indent="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Bahnschrift SemiBold SemiConden" panose="020B0502040204020203" pitchFamily="34" charset="0"/>
                <a:ea typeface="+mn-ea"/>
                <a:cs typeface="+mn-cs"/>
              </a:rPr>
              <a:t>Administrators</a:t>
            </a:r>
            <a:br>
              <a:rPr kumimoji="0" lang="en-US" sz="2400" b="0" i="0" u="none" strike="noStrike" kern="1200" cap="none" spc="0" normalizeH="0" baseline="0" noProof="0" dirty="0">
                <a:ln>
                  <a:noFill/>
                </a:ln>
                <a:effectLst/>
                <a:uLnTx/>
                <a:uFillTx/>
                <a:latin typeface="Bahnschrift SemiBold SemiConden" panose="020B0502040204020203" pitchFamily="34" charset="0"/>
                <a:ea typeface="+mn-ea"/>
                <a:cs typeface="+mn-cs"/>
              </a:rPr>
            </a:br>
            <a:r>
              <a:rPr kumimoji="0" lang="en-US" sz="1600" b="0" i="0" u="none" strike="noStrike" kern="1200" cap="none" spc="0" normalizeH="0" baseline="0" noProof="0" dirty="0">
                <a:ln>
                  <a:noFill/>
                </a:ln>
                <a:effectLst/>
                <a:uLnTx/>
                <a:uFillTx/>
                <a:latin typeface="Bahnschrift Condensed" panose="020B0502040204020203" pitchFamily="34" charset="0"/>
                <a:ea typeface="+mn-ea"/>
                <a:cs typeface="+mn-cs"/>
              </a:rPr>
              <a:t>Leaders &amp; Policy Makers</a:t>
            </a:r>
            <a:endParaRPr kumimoji="0" lang="en-US" sz="2400" b="0" i="0" u="none" strike="noStrike" kern="1200" cap="none" spc="0" normalizeH="0" baseline="0" noProof="0" dirty="0">
              <a:ln>
                <a:noFill/>
              </a:ln>
              <a:effectLst/>
              <a:uLnTx/>
              <a:uFillTx/>
              <a:latin typeface="Bahnschrift SemiBold SemiConden" panose="020B0502040204020203" pitchFamily="34" charset="0"/>
              <a:ea typeface="+mn-ea"/>
              <a:cs typeface="+mn-cs"/>
            </a:endParaRPr>
          </a:p>
          <a:p>
            <a:pPr marL="182880" marR="0" lvl="0" indent="-182880" fontAlgn="auto">
              <a:spcAft>
                <a:spcPts val="600"/>
              </a:spcAft>
              <a:buSzTx/>
              <a:buFont typeface="Arial" panose="020B0604020202020204" pitchFamily="34" charset="0"/>
              <a:buChar char="•"/>
              <a:tabLst/>
              <a:defRPr/>
            </a:pPr>
            <a:r>
              <a:rPr lang="en-US" sz="1200" dirty="0"/>
              <a:t>Board of Trustees</a:t>
            </a:r>
          </a:p>
          <a:p>
            <a:pPr marL="182880" marR="0" lvl="0" indent="-182880" fontAlgn="auto">
              <a:spcAft>
                <a:spcPts val="600"/>
              </a:spcAft>
              <a:buSzTx/>
              <a:buFont typeface="Arial" panose="020B0604020202020204" pitchFamily="34" charset="0"/>
              <a:buChar char="•"/>
              <a:tabLst/>
              <a:defRPr/>
            </a:pPr>
            <a:r>
              <a:rPr lang="en-US" sz="1200" dirty="0"/>
              <a:t>President &amp; Vice Presidents</a:t>
            </a:r>
          </a:p>
          <a:p>
            <a:pPr marL="182880" marR="0" lvl="0" indent="-182880" fontAlgn="auto">
              <a:spcAft>
                <a:spcPts val="600"/>
              </a:spcAft>
              <a:buSzTx/>
              <a:buFont typeface="Arial" panose="020B0604020202020204" pitchFamily="34" charset="0"/>
              <a:buChar char="•"/>
              <a:tabLst/>
              <a:defRPr/>
            </a:pPr>
            <a:r>
              <a:rPr lang="en-US" sz="1200" dirty="0"/>
              <a:t>Deans and Directors</a:t>
            </a:r>
          </a:p>
        </p:txBody>
      </p:sp>
      <p:pic>
        <p:nvPicPr>
          <p:cNvPr id="24" name="Graphic 23">
            <a:extLst>
              <a:ext uri="{FF2B5EF4-FFF2-40B4-BE49-F238E27FC236}">
                <a16:creationId xmlns:a16="http://schemas.microsoft.com/office/drawing/2014/main" id="{B70049B3-D6C0-46EF-9FE0-E9C67809F7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305" y="2538654"/>
            <a:ext cx="992582" cy="1272183"/>
          </a:xfrm>
          <a:prstGeom prst="rect">
            <a:avLst/>
          </a:prstGeom>
        </p:spPr>
      </p:pic>
      <p:pic>
        <p:nvPicPr>
          <p:cNvPr id="25" name="Graphic 24">
            <a:extLst>
              <a:ext uri="{FF2B5EF4-FFF2-40B4-BE49-F238E27FC236}">
                <a16:creationId xmlns:a16="http://schemas.microsoft.com/office/drawing/2014/main" id="{D759DABF-E9CC-4DE9-8987-B85F2308FD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184" y="4674770"/>
            <a:ext cx="992582" cy="1272183"/>
          </a:xfrm>
          <a:prstGeom prst="rect">
            <a:avLst/>
          </a:prstGeom>
        </p:spPr>
      </p:pic>
      <p:pic>
        <p:nvPicPr>
          <p:cNvPr id="26" name="Graphic 25">
            <a:extLst>
              <a:ext uri="{FF2B5EF4-FFF2-40B4-BE49-F238E27FC236}">
                <a16:creationId xmlns:a16="http://schemas.microsoft.com/office/drawing/2014/main" id="{00015612-8776-4C80-B9F9-580CCF254C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03098" y="2547283"/>
            <a:ext cx="992582" cy="1272183"/>
          </a:xfrm>
          <a:prstGeom prst="rect">
            <a:avLst/>
          </a:prstGeom>
        </p:spPr>
      </p:pic>
      <p:pic>
        <p:nvPicPr>
          <p:cNvPr id="27" name="Graphic 26">
            <a:extLst>
              <a:ext uri="{FF2B5EF4-FFF2-40B4-BE49-F238E27FC236}">
                <a16:creationId xmlns:a16="http://schemas.microsoft.com/office/drawing/2014/main" id="{F908855E-8B57-453C-AEF7-D660D027E2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07380" y="4653933"/>
            <a:ext cx="992582" cy="1272183"/>
          </a:xfrm>
          <a:prstGeom prst="rect">
            <a:avLst/>
          </a:prstGeom>
        </p:spPr>
      </p:pic>
    </p:spTree>
    <p:extLst>
      <p:ext uri="{BB962C8B-B14F-4D97-AF65-F5344CB8AC3E}">
        <p14:creationId xmlns:p14="http://schemas.microsoft.com/office/powerpoint/2010/main" val="296980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BD5139A-9C38-438E-B354-80765B3BB1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1370157"/>
            <a:ext cx="9101938" cy="5184648"/>
          </a:xfrm>
          <a:prstGeom prst="rect">
            <a:avLst/>
          </a:prstGeom>
        </p:spPr>
      </p:pic>
      <p:sp>
        <p:nvSpPr>
          <p:cNvPr id="7" name="Title 4"/>
          <p:cNvSpPr txBox="1"/>
          <p:nvPr/>
        </p:nvSpPr>
        <p:spPr>
          <a:xfrm>
            <a:off x="1506453" y="672668"/>
            <a:ext cx="6464102" cy="677360"/>
          </a:xfrm>
          <a:prstGeom prst="rect">
            <a:avLst/>
          </a:prstGeom>
        </p:spPr>
        <p:txBody>
          <a:bodyPr anchor="b"/>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r>
              <a:rPr lang="en-US" sz="2000" dirty="0"/>
              <a:t>Classified Staff vs Pierce County College Students</a:t>
            </a:r>
          </a:p>
        </p:txBody>
      </p:sp>
      <p:sp>
        <p:nvSpPr>
          <p:cNvPr id="10" name="Oval 9"/>
          <p:cNvSpPr/>
          <p:nvPr/>
        </p:nvSpPr>
        <p:spPr>
          <a:xfrm>
            <a:off x="489506" y="801212"/>
            <a:ext cx="1008469" cy="1008469"/>
          </a:xfrm>
          <a:prstGeom prst="ellipse">
            <a:avLst/>
          </a:prstGeom>
          <a:solidFill>
            <a:srgbClr val="EF8A25"/>
          </a:solidFill>
          <a:ln>
            <a:noFill/>
          </a:ln>
          <a:effectLst>
            <a:outerShdw blurRad="114300" sx="105000" sy="105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v</a:t>
            </a:r>
          </a:p>
        </p:txBody>
      </p:sp>
      <p:pic>
        <p:nvPicPr>
          <p:cNvPr id="12" name="Graphic 11"/>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872" y="928871"/>
            <a:ext cx="563598" cy="722358"/>
          </a:xfrm>
          <a:prstGeom prst="rect">
            <a:avLst/>
          </a:prstGeom>
        </p:spPr>
      </p:pic>
      <p:sp>
        <p:nvSpPr>
          <p:cNvPr id="6" name="TextBox 5"/>
          <p:cNvSpPr txBox="1"/>
          <p:nvPr/>
        </p:nvSpPr>
        <p:spPr>
          <a:xfrm>
            <a:off x="954849" y="6441795"/>
            <a:ext cx="5141151" cy="2446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None/>
              <a:defRPr/>
            </a:pPr>
            <a:r>
              <a:rPr kumimoji="0" lang="en-US" sz="1100" b="0" i="0" u="none" strike="noStrike" kern="1200" cap="none" spc="0" normalizeH="0" baseline="0" noProof="0" dirty="0">
                <a:ln>
                  <a:noFill/>
                </a:ln>
                <a:solidFill>
                  <a:schemeClr val="bg1">
                    <a:lumMod val="65000"/>
                  </a:schemeClr>
                </a:solidFill>
                <a:effectLst/>
                <a:uLnTx/>
                <a:uFillTx/>
                <a:latin typeface="Bahnschrift SemiCondensed" panose="020B0502040204020203" pitchFamily="34" charset="0"/>
                <a:ea typeface="+mn-ea"/>
                <a:cs typeface="+mn-cs"/>
              </a:rPr>
              <a:t>Data from Pierce County and Washington State Board for Community &amp; Technical Colleges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1644179"/>
            <a:ext cx="8515623" cy="1410686"/>
          </a:xfrm>
        </p:spPr>
        <p:txBody>
          <a:bodyPr/>
          <a:lstStyle/>
          <a:p>
            <a:r>
              <a:rPr lang="en-US" dirty="0"/>
              <a:t>Overall BIPOC Faculty Representation</a:t>
            </a:r>
          </a:p>
        </p:txBody>
      </p:sp>
      <p:sp>
        <p:nvSpPr>
          <p:cNvPr id="5" name="Content Placeholder 4"/>
          <p:cNvSpPr>
            <a:spLocks noGrp="1"/>
          </p:cNvSpPr>
          <p:nvPr>
            <p:ph idx="1"/>
          </p:nvPr>
        </p:nvSpPr>
        <p:spPr>
          <a:xfrm>
            <a:off x="838200" y="5517142"/>
            <a:ext cx="1774392" cy="502660"/>
          </a:xfrm>
        </p:spPr>
        <p:txBody>
          <a:bodyPr/>
          <a:lstStyle/>
          <a:p>
            <a:r>
              <a:rPr lang="en-US" sz="1200" dirty="0"/>
              <a:t>Compared to .8% within Classified Staff</a:t>
            </a:r>
          </a:p>
        </p:txBody>
      </p:sp>
      <p:sp>
        <p:nvSpPr>
          <p:cNvPr id="6" name="Text Placeholder 5"/>
          <p:cNvSpPr>
            <a:spLocks noGrp="1"/>
          </p:cNvSpPr>
          <p:nvPr>
            <p:ph type="body" sz="quarter" idx="13"/>
          </p:nvPr>
        </p:nvSpPr>
        <p:spPr>
          <a:xfrm>
            <a:off x="838200" y="3360676"/>
            <a:ext cx="1567356" cy="1743172"/>
          </a:xfrm>
        </p:spPr>
        <p:txBody>
          <a:bodyPr>
            <a:noAutofit/>
          </a:bodyPr>
          <a:lstStyle/>
          <a:p>
            <a:r>
              <a:rPr lang="en-US" dirty="0"/>
              <a:t>.01%</a:t>
            </a:r>
          </a:p>
          <a:p>
            <a:r>
              <a:rPr lang="en-US" sz="1800" dirty="0">
                <a:latin typeface="Bahnschrift SemiCondensed" panose="020B0502040204020203" pitchFamily="34" charset="0"/>
              </a:rPr>
              <a:t>American Indian / Alaska Native</a:t>
            </a:r>
          </a:p>
          <a:p>
            <a:pPr marL="0" marR="0" lvl="0" indent="0" algn="l" defTabSz="914400" rtl="0" eaLnBrk="1" fontAlgn="auto" latinLnBrk="0" hangingPunct="1">
              <a:lnSpc>
                <a:spcPct val="90000"/>
              </a:lnSpc>
              <a:spcBef>
                <a:spcPts val="600"/>
              </a:spcBef>
              <a:spcAft>
                <a:spcPts val="1200"/>
              </a:spcAft>
              <a:buClr>
                <a:srgbClr val="EF8A25"/>
              </a:buClr>
              <a:buSzTx/>
              <a:buFont typeface="Arial" panose="020B0604020202020204" pitchFamily="34" charset="0"/>
              <a:buNone/>
              <a:defRPr/>
            </a:pPr>
            <a:r>
              <a:rPr lang="en-US" sz="1250" dirty="0">
                <a:latin typeface="Bahnschrift SemiCondensed" panose="020B0502040204020203" pitchFamily="34" charset="0"/>
              </a:rPr>
              <a:t>(</a:t>
            </a:r>
            <a:r>
              <a:rPr kumimoji="0" lang="en-US" sz="1250" b="0" i="0" u="none" strike="noStrike" kern="1200" cap="none" spc="0" normalizeH="0" baseline="0" noProof="0" dirty="0">
                <a:ln>
                  <a:noFill/>
                </a:ln>
                <a:effectLst/>
                <a:uLnTx/>
                <a:uFillTx/>
                <a:latin typeface="Bahnschrift SemiCondensed" panose="020B0502040204020203" pitchFamily="34" charset="0"/>
                <a:ea typeface="+mn-ea"/>
                <a:cs typeface="+mn-cs"/>
              </a:rPr>
              <a:t>51 / 3,495 employees, 15 in Pierce County)</a:t>
            </a:r>
          </a:p>
        </p:txBody>
      </p:sp>
      <p:sp>
        <p:nvSpPr>
          <p:cNvPr id="7" name="Content Placeholder 6"/>
          <p:cNvSpPr>
            <a:spLocks noGrp="1"/>
          </p:cNvSpPr>
          <p:nvPr>
            <p:ph idx="14"/>
          </p:nvPr>
        </p:nvSpPr>
        <p:spPr>
          <a:xfrm>
            <a:off x="2575268" y="5517141"/>
            <a:ext cx="1755728" cy="502659"/>
          </a:xfrm>
        </p:spPr>
        <p:txBody>
          <a:bodyPr/>
          <a:lstStyle/>
          <a:p>
            <a:r>
              <a:rPr lang="en-US" sz="1200" dirty="0"/>
              <a:t>Compared to 6% within Classified Staff</a:t>
            </a:r>
          </a:p>
        </p:txBody>
      </p:sp>
      <p:sp>
        <p:nvSpPr>
          <p:cNvPr id="8" name="Text Placeholder 7"/>
          <p:cNvSpPr>
            <a:spLocks noGrp="1"/>
          </p:cNvSpPr>
          <p:nvPr>
            <p:ph type="body" sz="quarter" idx="15"/>
          </p:nvPr>
        </p:nvSpPr>
        <p:spPr>
          <a:xfrm>
            <a:off x="2575267" y="3360676"/>
            <a:ext cx="1645163" cy="1743172"/>
          </a:xfrm>
        </p:spPr>
        <p:txBody>
          <a:bodyPr/>
          <a:lstStyle/>
          <a:p>
            <a:r>
              <a:rPr lang="en-US" dirty="0"/>
              <a:t>17.6%</a:t>
            </a:r>
          </a:p>
          <a:p>
            <a:r>
              <a:rPr lang="en-US" sz="1800" dirty="0">
                <a:latin typeface="Bahnschrift SemiCondensed" panose="020B0502040204020203" pitchFamily="34" charset="0"/>
              </a:rPr>
              <a:t>Asian</a:t>
            </a:r>
          </a:p>
          <a:p>
            <a:pPr>
              <a:spcBef>
                <a:spcPts val="600"/>
              </a:spcBef>
              <a:spcAft>
                <a:spcPts val="1200"/>
              </a:spcAft>
              <a:buClr>
                <a:srgbClr val="EF8A25"/>
              </a:buClr>
              <a:defRPr/>
            </a:pPr>
            <a:r>
              <a:rPr lang="en-US" sz="1250" dirty="0">
                <a:latin typeface="Bahnschrift SemiCondensed" panose="020B0502040204020203" pitchFamily="34" charset="0"/>
              </a:rPr>
              <a:t>(617 / 3,495 employees</a:t>
            </a:r>
            <a:r>
              <a:rPr kumimoji="0" lang="en-US" sz="1250" b="0" i="0" u="none" strike="noStrike" kern="1200" cap="none" spc="0" normalizeH="0" baseline="0" noProof="0" dirty="0">
                <a:ln>
                  <a:noFill/>
                </a:ln>
                <a:solidFill>
                  <a:srgbClr val="EF8A25"/>
                </a:solidFill>
                <a:effectLst/>
                <a:uLnTx/>
                <a:uFillTx/>
                <a:latin typeface="Bahnschrift SemiCondensed" panose="020B0502040204020203" pitchFamily="34" charset="0"/>
                <a:ea typeface="+mn-ea"/>
                <a:cs typeface="+mn-cs"/>
              </a:rPr>
              <a:t>, 66 in Pierce County</a:t>
            </a:r>
            <a:r>
              <a:rPr lang="en-US" sz="1250" dirty="0">
                <a:latin typeface="Bahnschrift SemiCondensed" panose="020B0502040204020203" pitchFamily="34" charset="0"/>
              </a:rPr>
              <a:t>)</a:t>
            </a:r>
          </a:p>
        </p:txBody>
      </p:sp>
      <p:sp>
        <p:nvSpPr>
          <p:cNvPr id="9" name="Content Placeholder 8"/>
          <p:cNvSpPr>
            <a:spLocks noGrp="1"/>
          </p:cNvSpPr>
          <p:nvPr>
            <p:ph idx="16"/>
          </p:nvPr>
        </p:nvSpPr>
        <p:spPr>
          <a:xfrm>
            <a:off x="4390142" y="5517141"/>
            <a:ext cx="1755728" cy="502659"/>
          </a:xfrm>
        </p:spPr>
        <p:txBody>
          <a:bodyPr/>
          <a:lstStyle/>
          <a:p>
            <a:r>
              <a:rPr lang="en-US" sz="1200" dirty="0"/>
              <a:t>Compared to 7.7% within Classified Staff</a:t>
            </a:r>
          </a:p>
        </p:txBody>
      </p:sp>
      <p:sp>
        <p:nvSpPr>
          <p:cNvPr id="10" name="Text Placeholder 9"/>
          <p:cNvSpPr>
            <a:spLocks noGrp="1"/>
          </p:cNvSpPr>
          <p:nvPr>
            <p:ph type="body" sz="quarter" idx="17"/>
          </p:nvPr>
        </p:nvSpPr>
        <p:spPr>
          <a:xfrm>
            <a:off x="4390141" y="3360676"/>
            <a:ext cx="1659257" cy="1743172"/>
          </a:xfrm>
        </p:spPr>
        <p:txBody>
          <a:bodyPr/>
          <a:lstStyle/>
          <a:p>
            <a:r>
              <a:rPr lang="en-US" dirty="0"/>
              <a:t>3.4%</a:t>
            </a:r>
          </a:p>
          <a:p>
            <a:r>
              <a:rPr lang="en-US" sz="1800" dirty="0">
                <a:latin typeface="Bahnschrift SemiCondensed" panose="020B0502040204020203" pitchFamily="34" charset="0"/>
              </a:rPr>
              <a:t>Black / African American</a:t>
            </a:r>
          </a:p>
          <a:p>
            <a:r>
              <a:rPr kumimoji="0" lang="en-US" sz="1250" b="0" i="0" u="none" strike="noStrike" kern="1200" cap="none" spc="0" normalizeH="0" baseline="0" noProof="0" dirty="0">
                <a:ln>
                  <a:noFill/>
                </a:ln>
                <a:solidFill>
                  <a:srgbClr val="EF8A25"/>
                </a:solidFill>
                <a:effectLst/>
                <a:uLnTx/>
                <a:uFillTx/>
                <a:latin typeface="Bahnschrift SemiCondensed" panose="020B0502040204020203" pitchFamily="34" charset="0"/>
                <a:ea typeface="+mn-ea"/>
                <a:cs typeface="+mn-cs"/>
              </a:rPr>
              <a:t>(120 / 3,495 employees</a:t>
            </a:r>
            <a:r>
              <a:rPr kumimoji="0" lang="en-US" sz="1250" b="0" i="0" u="none" strike="noStrike" kern="1200" cap="none" spc="0" normalizeH="0" baseline="0" noProof="0" dirty="0">
                <a:ln>
                  <a:noFill/>
                </a:ln>
                <a:effectLst/>
                <a:uLnTx/>
                <a:uFillTx/>
                <a:latin typeface="Bahnschrift SemiCondensed" panose="020B0502040204020203" pitchFamily="34" charset="0"/>
                <a:ea typeface="+mn-ea"/>
                <a:cs typeface="+mn-cs"/>
              </a:rPr>
              <a:t>, 53 in Pierce County</a:t>
            </a:r>
            <a:r>
              <a:rPr kumimoji="0" lang="en-US" sz="1250" b="0" i="0" u="none" strike="noStrike" kern="1200" cap="none" spc="0" normalizeH="0" baseline="0" noProof="0" dirty="0">
                <a:ln>
                  <a:noFill/>
                </a:ln>
                <a:solidFill>
                  <a:srgbClr val="EF8A25"/>
                </a:solidFill>
                <a:effectLst/>
                <a:uLnTx/>
                <a:uFillTx/>
                <a:latin typeface="Bahnschrift SemiCondensed" panose="020B0502040204020203" pitchFamily="34" charset="0"/>
                <a:ea typeface="+mn-ea"/>
                <a:cs typeface="+mn-cs"/>
              </a:rPr>
              <a:t>)</a:t>
            </a:r>
            <a:endParaRPr lang="en-US" sz="1800" dirty="0">
              <a:latin typeface="Bahnschrift SemiCondensed" panose="020B0502040204020203" pitchFamily="34" charset="0"/>
            </a:endParaRPr>
          </a:p>
        </p:txBody>
      </p:sp>
      <p:sp>
        <p:nvSpPr>
          <p:cNvPr id="11" name="Content Placeholder 10"/>
          <p:cNvSpPr>
            <a:spLocks noGrp="1"/>
          </p:cNvSpPr>
          <p:nvPr>
            <p:ph idx="18"/>
          </p:nvPr>
        </p:nvSpPr>
        <p:spPr>
          <a:xfrm>
            <a:off x="6145870" y="5513390"/>
            <a:ext cx="1718403" cy="502659"/>
          </a:xfrm>
        </p:spPr>
        <p:txBody>
          <a:bodyPr/>
          <a:lstStyle/>
          <a:p>
            <a:r>
              <a:rPr lang="en-US" sz="1200" dirty="0"/>
              <a:t>Compared to .9% within Classified Staff</a:t>
            </a:r>
          </a:p>
        </p:txBody>
      </p:sp>
      <p:sp>
        <p:nvSpPr>
          <p:cNvPr id="12" name="Text Placeholder 11"/>
          <p:cNvSpPr>
            <a:spLocks noGrp="1"/>
          </p:cNvSpPr>
          <p:nvPr>
            <p:ph type="body" sz="quarter" idx="19"/>
          </p:nvPr>
        </p:nvSpPr>
        <p:spPr>
          <a:xfrm>
            <a:off x="6145870" y="3356925"/>
            <a:ext cx="1567356" cy="1743172"/>
          </a:xfrm>
        </p:spPr>
        <p:txBody>
          <a:bodyPr/>
          <a:lstStyle/>
          <a:p>
            <a:r>
              <a:rPr lang="en-US" dirty="0"/>
              <a:t>.4%</a:t>
            </a:r>
          </a:p>
          <a:p>
            <a:r>
              <a:rPr lang="en-US" sz="1800" dirty="0">
                <a:latin typeface="Bahnschrift SemiCondensed" panose="020B0502040204020203" pitchFamily="34" charset="0"/>
              </a:rPr>
              <a:t>Pacific Islander</a:t>
            </a:r>
          </a:p>
          <a:p>
            <a:r>
              <a:rPr kumimoji="0" lang="en-US" sz="1250" b="0" i="0" u="none" strike="noStrike" kern="1200" cap="none" spc="0" normalizeH="0" baseline="0" noProof="0" dirty="0">
                <a:ln>
                  <a:noFill/>
                </a:ln>
                <a:solidFill>
                  <a:srgbClr val="EF8A25"/>
                </a:solidFill>
                <a:effectLst/>
                <a:uLnTx/>
                <a:uFillTx/>
                <a:latin typeface="Bahnschrift SemiCondensed" panose="020B0502040204020203" pitchFamily="34" charset="0"/>
                <a:ea typeface="+mn-ea"/>
                <a:cs typeface="+mn-cs"/>
              </a:rPr>
              <a:t>(14 / 3,495 employees</a:t>
            </a:r>
            <a:r>
              <a:rPr kumimoji="0" lang="en-US" sz="1250" b="0" i="0" u="none" strike="noStrike" kern="1200" cap="none" spc="0" normalizeH="0" baseline="0" noProof="0" dirty="0">
                <a:ln>
                  <a:noFill/>
                </a:ln>
                <a:effectLst/>
                <a:uLnTx/>
                <a:uFillTx/>
                <a:latin typeface="Bahnschrift SemiCondensed" panose="020B0502040204020203" pitchFamily="34" charset="0"/>
                <a:ea typeface="+mn-ea"/>
                <a:cs typeface="+mn-cs"/>
              </a:rPr>
              <a:t>, 8 in Pierce County</a:t>
            </a:r>
            <a:r>
              <a:rPr kumimoji="0" lang="en-US" sz="1250" b="0" i="0" u="none" strike="noStrike" kern="1200" cap="none" spc="0" normalizeH="0" baseline="0" noProof="0" dirty="0">
                <a:ln>
                  <a:noFill/>
                </a:ln>
                <a:solidFill>
                  <a:srgbClr val="EF8A25"/>
                </a:solidFill>
                <a:effectLst/>
                <a:uLnTx/>
                <a:uFillTx/>
                <a:latin typeface="Bahnschrift SemiCondensed" panose="020B0502040204020203" pitchFamily="34" charset="0"/>
                <a:ea typeface="+mn-ea"/>
                <a:cs typeface="+mn-cs"/>
              </a:rPr>
              <a:t>)</a:t>
            </a:r>
            <a:endParaRPr lang="en-US" sz="1800" dirty="0">
              <a:latin typeface="Bahnschrift SemiCondensed" panose="020B0502040204020203" pitchFamily="34" charset="0"/>
            </a:endParaRPr>
          </a:p>
        </p:txBody>
      </p:sp>
      <p:sp>
        <p:nvSpPr>
          <p:cNvPr id="13" name="Content Placeholder 12"/>
          <p:cNvSpPr>
            <a:spLocks noGrp="1"/>
          </p:cNvSpPr>
          <p:nvPr>
            <p:ph idx="20"/>
          </p:nvPr>
        </p:nvSpPr>
        <p:spPr>
          <a:xfrm>
            <a:off x="7864273" y="5510437"/>
            <a:ext cx="1774392" cy="502659"/>
          </a:xfrm>
        </p:spPr>
        <p:txBody>
          <a:bodyPr/>
          <a:lstStyle/>
          <a:p>
            <a:r>
              <a:rPr lang="en-US" sz="1200" dirty="0"/>
              <a:t>Compared to 12.6% within Classified Staff</a:t>
            </a:r>
          </a:p>
        </p:txBody>
      </p:sp>
      <p:sp>
        <p:nvSpPr>
          <p:cNvPr id="14" name="Text Placeholder 13"/>
          <p:cNvSpPr>
            <a:spLocks noGrp="1"/>
          </p:cNvSpPr>
          <p:nvPr>
            <p:ph type="body" sz="quarter" idx="21"/>
          </p:nvPr>
        </p:nvSpPr>
        <p:spPr>
          <a:xfrm>
            <a:off x="7864272" y="3353972"/>
            <a:ext cx="1774393" cy="1743172"/>
          </a:xfrm>
        </p:spPr>
        <p:txBody>
          <a:bodyPr/>
          <a:lstStyle/>
          <a:p>
            <a:r>
              <a:rPr lang="en-US" dirty="0"/>
              <a:t>4.8%</a:t>
            </a:r>
          </a:p>
          <a:p>
            <a:r>
              <a:rPr lang="en-US" sz="1800" dirty="0">
                <a:latin typeface="Bahnschrift SemiCondensed" panose="020B0502040204020203" pitchFamily="34" charset="0"/>
              </a:rPr>
              <a:t>Hispanic</a:t>
            </a:r>
          </a:p>
          <a:p>
            <a:r>
              <a:rPr kumimoji="0" lang="en-US" sz="1250" b="0" i="0" u="none" strike="noStrike" kern="1200" cap="none" spc="0" normalizeH="0" baseline="0" noProof="0" dirty="0">
                <a:ln>
                  <a:noFill/>
                </a:ln>
                <a:solidFill>
                  <a:srgbClr val="EF8A25"/>
                </a:solidFill>
                <a:effectLst/>
                <a:uLnTx/>
                <a:uFillTx/>
                <a:latin typeface="Bahnschrift SemiCondensed" panose="020B0502040204020203" pitchFamily="34" charset="0"/>
                <a:ea typeface="+mn-ea"/>
                <a:cs typeface="+mn-cs"/>
              </a:rPr>
              <a:t>(166 / 3,495 employees</a:t>
            </a:r>
            <a:r>
              <a:rPr kumimoji="0" lang="en-US" sz="1250" b="0" i="0" u="none" strike="noStrike" kern="1200" cap="none" spc="0" normalizeH="0" baseline="0" noProof="0" dirty="0">
                <a:ln>
                  <a:noFill/>
                </a:ln>
                <a:effectLst/>
                <a:uLnTx/>
                <a:uFillTx/>
                <a:latin typeface="Bahnschrift SemiCondensed" panose="020B0502040204020203" pitchFamily="34" charset="0"/>
                <a:ea typeface="+mn-ea"/>
                <a:cs typeface="+mn-cs"/>
              </a:rPr>
              <a:t>, 34 in Pierce County</a:t>
            </a:r>
            <a:r>
              <a:rPr kumimoji="0" lang="en-US" sz="1250" b="0" i="0" u="none" strike="noStrike" kern="1200" cap="none" spc="0" normalizeH="0" baseline="0" noProof="0" dirty="0">
                <a:ln>
                  <a:noFill/>
                </a:ln>
                <a:solidFill>
                  <a:srgbClr val="EF8A25"/>
                </a:solidFill>
                <a:effectLst/>
                <a:uLnTx/>
                <a:uFillTx/>
                <a:latin typeface="Bahnschrift SemiCondensed" panose="020B0502040204020203" pitchFamily="34" charset="0"/>
                <a:ea typeface="+mn-ea"/>
                <a:cs typeface="+mn-cs"/>
              </a:rPr>
              <a:t>)</a:t>
            </a:r>
            <a:endParaRPr lang="en-US" sz="1800" dirty="0">
              <a:latin typeface="Bahnschrift SemiCondensed" panose="020B0502040204020203" pitchFamily="34" charset="0"/>
            </a:endParaRPr>
          </a:p>
        </p:txBody>
      </p:sp>
      <p:sp>
        <p:nvSpPr>
          <p:cNvPr id="16" name="TextBox 15"/>
          <p:cNvSpPr txBox="1"/>
          <p:nvPr/>
        </p:nvSpPr>
        <p:spPr>
          <a:xfrm>
            <a:off x="838199" y="6441795"/>
            <a:ext cx="2824812" cy="2446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None/>
              <a:defRPr/>
            </a:pPr>
            <a:r>
              <a:rPr kumimoji="0" lang="en-US" sz="1100" b="0" i="0" u="none" strike="noStrike" kern="1200" cap="none" spc="0" normalizeH="0" baseline="0" noProof="0" dirty="0">
                <a:ln>
                  <a:noFill/>
                </a:ln>
                <a:solidFill>
                  <a:schemeClr val="bg1">
                    <a:lumMod val="65000"/>
                  </a:schemeClr>
                </a:solidFill>
                <a:effectLst/>
                <a:uLnTx/>
                <a:uFillTx/>
                <a:latin typeface="Bahnschrift SemiCondensed" panose="020B0502040204020203" pitchFamily="34" charset="0"/>
                <a:ea typeface="+mn-ea"/>
                <a:cs typeface="+mn-cs"/>
              </a:rPr>
              <a:t>Data from: Washington State Board of Education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FBBCF82-5CF4-4E4F-B5AB-C0D5934D2B9F}"/>
              </a:ext>
            </a:extLst>
          </p:cNvPr>
          <p:cNvSpPr>
            <a:spLocks noGrp="1"/>
          </p:cNvSpPr>
          <p:nvPr>
            <p:ph type="title"/>
          </p:nvPr>
        </p:nvSpPr>
        <p:spPr>
          <a:xfrm>
            <a:off x="838199" y="2508787"/>
            <a:ext cx="8204947" cy="1410686"/>
          </a:xfrm>
        </p:spPr>
        <p:txBody>
          <a:bodyPr/>
          <a:lstStyle/>
          <a:p>
            <a:r>
              <a:rPr lang="en-US" sz="4400" dirty="0"/>
              <a:t>BIPOC Representation within Administration vs Classified Staff</a:t>
            </a:r>
          </a:p>
        </p:txBody>
      </p:sp>
      <p:sp>
        <p:nvSpPr>
          <p:cNvPr id="20" name="TextBox 19">
            <a:extLst>
              <a:ext uri="{FF2B5EF4-FFF2-40B4-BE49-F238E27FC236}">
                <a16:creationId xmlns:a16="http://schemas.microsoft.com/office/drawing/2014/main" id="{2F0505C3-DA1A-4AFC-8C5F-AE5401B4823E}"/>
              </a:ext>
            </a:extLst>
          </p:cNvPr>
          <p:cNvSpPr txBox="1"/>
          <p:nvPr/>
        </p:nvSpPr>
        <p:spPr>
          <a:xfrm>
            <a:off x="838199" y="6441795"/>
            <a:ext cx="4799712" cy="2446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None/>
              <a:tabLst/>
              <a:defRPr/>
            </a:pPr>
            <a:r>
              <a:rPr kumimoji="0" lang="en-US" sz="1100" b="0" i="0" u="none" strike="noStrike" kern="1200" cap="none" spc="0" normalizeH="0" baseline="0" noProof="0" dirty="0">
                <a:ln>
                  <a:noFill/>
                </a:ln>
                <a:solidFill>
                  <a:schemeClr val="bg1">
                    <a:lumMod val="65000"/>
                  </a:schemeClr>
                </a:solidFill>
                <a:effectLst/>
                <a:uLnTx/>
                <a:uFillTx/>
                <a:latin typeface="Bahnschrift SemiCondensed" panose="020B0502040204020203" pitchFamily="34" charset="0"/>
                <a:ea typeface="+mn-ea"/>
                <a:cs typeface="+mn-cs"/>
              </a:rPr>
              <a:t>Data from Washington State Board for Community &amp; Technical Colleges, 2019 - 2020</a:t>
            </a:r>
          </a:p>
        </p:txBody>
      </p:sp>
      <p:sp>
        <p:nvSpPr>
          <p:cNvPr id="21" name="Content Placeholder 2">
            <a:extLst>
              <a:ext uri="{FF2B5EF4-FFF2-40B4-BE49-F238E27FC236}">
                <a16:creationId xmlns:a16="http://schemas.microsoft.com/office/drawing/2014/main" id="{7E7B5302-836A-4DE3-9E09-781D74E547E6}"/>
              </a:ext>
            </a:extLst>
          </p:cNvPr>
          <p:cNvSpPr>
            <a:spLocks noGrp="1"/>
          </p:cNvSpPr>
          <p:nvPr>
            <p:ph idx="1"/>
          </p:nvPr>
        </p:nvSpPr>
        <p:spPr>
          <a:xfrm>
            <a:off x="838199" y="4175121"/>
            <a:ext cx="2912707" cy="1623644"/>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EF8A25"/>
                </a:solidFill>
                <a:effectLst/>
                <a:uLnTx/>
                <a:uFillTx/>
                <a:latin typeface="Bahnschrift SemiBold SemiConden" panose="020B0502040204020203" pitchFamily="34" charset="0"/>
                <a:ea typeface="+mn-ea"/>
                <a:cs typeface="+mn-cs"/>
              </a:rPr>
              <a:t>21%</a:t>
            </a:r>
            <a:endParaRPr kumimoji="0" lang="en-US" sz="5400" b="0" i="0" u="none" strike="noStrike" kern="1200" cap="none" spc="0" normalizeH="0" baseline="0" noProof="0" dirty="0">
              <a:ln>
                <a:noFill/>
              </a:ln>
              <a:solidFill>
                <a:srgbClr val="EF8A25"/>
              </a:solidFill>
              <a:effectLst/>
              <a:uLnTx/>
              <a:uFillTx/>
              <a:latin typeface="Bahnschrift SemiCondensed" panose="020B05020402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a:t>
            </a:r>
            <a:r>
              <a:rPr kumimoji="0" lang="en-US" b="0" i="0" u="none" strike="noStrike" kern="1200" cap="none" spc="0" normalizeH="0" baseline="0" noProof="0" dirty="0">
                <a:ln>
                  <a:noFill/>
                </a:ln>
                <a:effectLst/>
                <a:uLnTx/>
                <a:uFillTx/>
                <a:latin typeface="Bahnschrift SemiCondensed" panose="020B0502040204020203" pitchFamily="34" charset="0"/>
                <a:ea typeface="+mn-ea"/>
                <a:cs typeface="+mn-cs"/>
              </a:rPr>
              <a:t>f Administrators are BIPOC</a:t>
            </a:r>
          </a:p>
          <a:p>
            <a:pPr marL="0" marR="0" lvl="0" indent="0" algn="l" defTabSz="914400" rtl="0" eaLnBrk="1" fontAlgn="auto" latinLnBrk="0" hangingPunct="1">
              <a:lnSpc>
                <a:spcPct val="90000"/>
              </a:lnSpc>
              <a:spcBef>
                <a:spcPts val="600"/>
              </a:spcBef>
              <a:spcAft>
                <a:spcPts val="1200"/>
              </a:spcAft>
              <a:buClr>
                <a:srgbClr val="EF8A25"/>
              </a:buClr>
              <a:buSzTx/>
              <a:buFont typeface="Arial" panose="020B0604020202020204" pitchFamily="34" charset="0"/>
              <a:buNone/>
              <a:tabLst/>
              <a:defRPr/>
            </a:pPr>
            <a:r>
              <a:rPr kumimoji="0" lang="en-US" sz="1250" b="0" i="0" u="none" strike="noStrike" kern="1200" cap="none" spc="0" normalizeH="0" baseline="0" noProof="0" dirty="0">
                <a:ln>
                  <a:noFill/>
                </a:ln>
                <a:effectLst/>
                <a:uLnTx/>
                <a:uFillTx/>
                <a:latin typeface="Bahnschrift SemiCondensed" panose="020B0502040204020203" pitchFamily="34" charset="0"/>
                <a:ea typeface="+mn-ea"/>
                <a:cs typeface="+mn-cs"/>
              </a:rPr>
              <a:t>(192 / 913 employees)</a:t>
            </a:r>
            <a:endParaRPr lang="en-US" dirty="0"/>
          </a:p>
        </p:txBody>
      </p:sp>
      <p:sp>
        <p:nvSpPr>
          <p:cNvPr id="22" name="Content Placeholder 4">
            <a:extLst>
              <a:ext uri="{FF2B5EF4-FFF2-40B4-BE49-F238E27FC236}">
                <a16:creationId xmlns:a16="http://schemas.microsoft.com/office/drawing/2014/main" id="{9AB0F340-B9DC-4DF6-9369-BAD09770C321}"/>
              </a:ext>
            </a:extLst>
          </p:cNvPr>
          <p:cNvSpPr txBox="1">
            <a:spLocks/>
          </p:cNvSpPr>
          <p:nvPr/>
        </p:nvSpPr>
        <p:spPr>
          <a:xfrm>
            <a:off x="4430484" y="4219032"/>
            <a:ext cx="2912707" cy="16236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5400" dirty="0">
                <a:solidFill>
                  <a:srgbClr val="EF8A25"/>
                </a:solidFill>
                <a:latin typeface="Bahnschrift SemiBold SemiConden" panose="020B0502040204020203" pitchFamily="34" charset="0"/>
              </a:rPr>
              <a:t>30.3%</a:t>
            </a:r>
          </a:p>
          <a:p>
            <a:pPr marL="0" indent="0">
              <a:buFont typeface="Arial" panose="020B0604020202020204" pitchFamily="34" charset="0"/>
              <a:buNone/>
              <a:defRPr/>
            </a:pPr>
            <a:r>
              <a:rPr lang="en-US" sz="1800" dirty="0">
                <a:solidFill>
                  <a:srgbClr val="1B476B"/>
                </a:solidFill>
                <a:latin typeface="Bahnschrift SemiCondensed" panose="020B0502040204020203" pitchFamily="34" charset="0"/>
              </a:rPr>
              <a:t>of Classified Staff are BIPOC</a:t>
            </a:r>
          </a:p>
          <a:p>
            <a:pPr marL="0" indent="0">
              <a:spcBef>
                <a:spcPts val="600"/>
              </a:spcBef>
              <a:spcAft>
                <a:spcPts val="1200"/>
              </a:spcAft>
              <a:buClr>
                <a:srgbClr val="EF8A25"/>
              </a:buClr>
              <a:buFont typeface="Arial" panose="020B0604020202020204" pitchFamily="34" charset="0"/>
              <a:buNone/>
              <a:defRPr/>
            </a:pPr>
            <a:r>
              <a:rPr lang="en-US" sz="1250" dirty="0">
                <a:solidFill>
                  <a:srgbClr val="1B476B"/>
                </a:solidFill>
                <a:latin typeface="Bahnschrift SemiCondensed" panose="020B0502040204020203" pitchFamily="34" charset="0"/>
              </a:rPr>
              <a:t>(220 / 726 employees)</a:t>
            </a:r>
          </a:p>
          <a:p>
            <a:endParaRPr lang="en-US" dirty="0"/>
          </a:p>
        </p:txBody>
      </p:sp>
      <p:sp>
        <p:nvSpPr>
          <p:cNvPr id="23" name="TextBox 22">
            <a:extLst>
              <a:ext uri="{FF2B5EF4-FFF2-40B4-BE49-F238E27FC236}">
                <a16:creationId xmlns:a16="http://schemas.microsoft.com/office/drawing/2014/main" id="{8D5DA519-2522-46A0-B34C-D74A68AEA6C9}"/>
              </a:ext>
            </a:extLst>
          </p:cNvPr>
          <p:cNvSpPr txBox="1"/>
          <p:nvPr/>
        </p:nvSpPr>
        <p:spPr>
          <a:xfrm>
            <a:off x="3675484" y="4830799"/>
            <a:ext cx="5427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B476B"/>
                </a:solidFill>
                <a:latin typeface="Bahnschrift" panose="020B0502040204020203" pitchFamily="34" charset="0"/>
              </a:rPr>
              <a:t>VS</a:t>
            </a:r>
          </a:p>
        </p:txBody>
      </p:sp>
    </p:spTree>
    <p:extLst>
      <p:ext uri="{BB962C8B-B14F-4D97-AF65-F5344CB8AC3E}">
        <p14:creationId xmlns:p14="http://schemas.microsoft.com/office/powerpoint/2010/main" val="50476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1663-9B35-4E33-B216-73938CA3693D}"/>
              </a:ext>
            </a:extLst>
          </p:cNvPr>
          <p:cNvSpPr>
            <a:spLocks noGrp="1"/>
          </p:cNvSpPr>
          <p:nvPr>
            <p:ph type="title"/>
          </p:nvPr>
        </p:nvSpPr>
        <p:spPr/>
        <p:txBody>
          <a:bodyPr/>
          <a:lstStyle/>
          <a:p>
            <a:r>
              <a:rPr kumimoji="0" lang="en-US" sz="42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BIPOC populations lack representation within positions of power</a:t>
            </a:r>
            <a:endParaRPr lang="en-US" dirty="0"/>
          </a:p>
        </p:txBody>
      </p:sp>
      <p:sp>
        <p:nvSpPr>
          <p:cNvPr id="3" name="Content Placeholder 2">
            <a:extLst>
              <a:ext uri="{FF2B5EF4-FFF2-40B4-BE49-F238E27FC236}">
                <a16:creationId xmlns:a16="http://schemas.microsoft.com/office/drawing/2014/main" id="{1015A0A1-2E36-445B-8051-E865A04460E8}"/>
              </a:ext>
            </a:extLst>
          </p:cNvPr>
          <p:cNvSpPr>
            <a:spLocks noGrp="1"/>
          </p:cNvSpPr>
          <p:nvPr>
            <p:ph idx="1"/>
          </p:nvPr>
        </p:nvSpPr>
        <p:spPr>
          <a:xfrm>
            <a:off x="838199" y="3556748"/>
            <a:ext cx="7848601" cy="2799602"/>
          </a:xfrm>
        </p:spPr>
        <p:txBody>
          <a:bodyPr/>
          <a:lstStyle/>
          <a:p>
            <a:pPr marL="0" marR="0" lvl="0" indent="0" algn="l" defTabSz="914400" rtl="0" eaLnBrk="1" fontAlgn="auto" latinLnBrk="0" hangingPunct="1">
              <a:lnSpc>
                <a:spcPct val="90000"/>
              </a:lnSpc>
              <a:spcBef>
                <a:spcPts val="0"/>
              </a:spcBef>
              <a:spcAft>
                <a:spcPts val="2400"/>
              </a:spcAft>
              <a:buClr>
                <a:srgbClr val="EF8A25"/>
              </a:buClr>
              <a:buSzTx/>
              <a:buFont typeface="Arial" panose="020B0604020202020204" pitchFamily="34" charset="0"/>
              <a:buNone/>
              <a:tabLst/>
              <a:defRPr/>
            </a:pPr>
            <a:r>
              <a:rPr kumimoji="0" lang="en-US" sz="1800" b="1" i="0" u="none" strike="noStrike" kern="1200" cap="none" spc="0" normalizeH="0" baseline="0" noProof="0" dirty="0">
                <a:ln>
                  <a:noFill/>
                </a:ln>
                <a:solidFill>
                  <a:srgbClr val="EF8A25"/>
                </a:solidFill>
                <a:effectLst/>
                <a:uLnTx/>
                <a:uFillTx/>
                <a:latin typeface="Bahnschrift SemiCondensed" panose="020B0502040204020203" pitchFamily="34" charset="0"/>
                <a:ea typeface="+mn-ea"/>
                <a:cs typeface="+mn-cs"/>
              </a:rPr>
              <a:t>The Solution: </a:t>
            </a:r>
            <a:r>
              <a:rPr kumimoji="0" lang="en-US" sz="18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Those in positions of power (Board Members, Hiring Managers, Administrators, Directors) must put the BIPOC populations they serve at the forefront.</a:t>
            </a:r>
          </a:p>
          <a:p>
            <a:pPr marL="0" marR="0" lvl="0" indent="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None/>
              <a:tabLst/>
              <a:defRPr/>
            </a:pPr>
            <a:r>
              <a:rPr kumimoji="0" lang="en-US" sz="18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Three immediate ways to show accountability:</a:t>
            </a:r>
          </a:p>
          <a:p>
            <a:pPr marL="342900" marR="0" lvl="0" indent="-342900" algn="l" defTabSz="914400" rtl="0" eaLnBrk="1" fontAlgn="auto" latinLnBrk="0" hangingPunct="1">
              <a:lnSpc>
                <a:spcPct val="90000"/>
              </a:lnSpc>
              <a:spcBef>
                <a:spcPts val="0"/>
              </a:spcBef>
              <a:spcAft>
                <a:spcPts val="1200"/>
              </a:spcAft>
              <a:buClr>
                <a:srgbClr val="EF8A25"/>
              </a:buClr>
              <a:buSzTx/>
              <a:buFont typeface="+mj-lt"/>
              <a:buAutoNum type="arabicPeriod"/>
              <a:tabLst/>
              <a:defRPr/>
            </a:pPr>
            <a:r>
              <a:rPr kumimoji="0" lang="en-US" sz="1600" b="1"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Combating Bait &amp; Switch Practices </a:t>
            </a:r>
            <a:r>
              <a:rPr lang="en-US" sz="1600" b="0" i="0" dirty="0">
                <a:solidFill>
                  <a:srgbClr val="4D5156"/>
                </a:solidFill>
                <a:effectLst/>
                <a:latin typeface="Roboto"/>
              </a:rPr>
              <a:t>— </a:t>
            </a:r>
            <a:r>
              <a:rPr kumimoji="0" lang="en-US" sz="16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DEAI efforts should be evident in your daily operations and in every process and layer of your organization.</a:t>
            </a:r>
          </a:p>
          <a:p>
            <a:pPr marL="342900" marR="0" lvl="0" indent="-342900" algn="l" defTabSz="914400" rtl="0" eaLnBrk="1" fontAlgn="auto" latinLnBrk="0" hangingPunct="1">
              <a:lnSpc>
                <a:spcPct val="90000"/>
              </a:lnSpc>
              <a:spcBef>
                <a:spcPts val="0"/>
              </a:spcBef>
              <a:spcAft>
                <a:spcPts val="1200"/>
              </a:spcAft>
              <a:buClr>
                <a:srgbClr val="EF8A25"/>
              </a:buClr>
              <a:buSzTx/>
              <a:buFont typeface="+mj-lt"/>
              <a:buAutoNum type="arabicPeriod"/>
              <a:tabLst/>
              <a:defRPr/>
            </a:pPr>
            <a:r>
              <a:rPr kumimoji="0" lang="en-US" sz="1600" b="1"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Move </a:t>
            </a:r>
            <a:r>
              <a:rPr lang="en-US" sz="1600" b="1" dirty="0"/>
              <a:t>Past “Just Checking the Box” </a:t>
            </a:r>
            <a:r>
              <a:rPr lang="en-US" sz="1600" b="0" i="0" dirty="0">
                <a:solidFill>
                  <a:srgbClr val="4D5156"/>
                </a:solidFill>
                <a:effectLst/>
                <a:latin typeface="Roboto"/>
              </a:rPr>
              <a:t>— </a:t>
            </a:r>
            <a:r>
              <a:rPr lang="en-US" sz="1600" dirty="0"/>
              <a:t>Economic </a:t>
            </a:r>
            <a:r>
              <a:rPr kumimoji="0" lang="en-US" sz="16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empowerment</a:t>
            </a:r>
          </a:p>
          <a:p>
            <a:pPr marL="342900" marR="0" lvl="0" indent="-342900" algn="l" defTabSz="914400" rtl="0" eaLnBrk="1" fontAlgn="auto" latinLnBrk="0" hangingPunct="1">
              <a:lnSpc>
                <a:spcPct val="90000"/>
              </a:lnSpc>
              <a:spcBef>
                <a:spcPts val="0"/>
              </a:spcBef>
              <a:spcAft>
                <a:spcPts val="1200"/>
              </a:spcAft>
              <a:buClr>
                <a:srgbClr val="EF8A25"/>
              </a:buClr>
              <a:buSzTx/>
              <a:buFont typeface="+mj-lt"/>
              <a:buAutoNum type="arabicPeriod"/>
              <a:tabLst/>
              <a:defRPr/>
            </a:pPr>
            <a:r>
              <a:rPr kumimoji="0" lang="en-US" sz="1600" b="1"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rPr>
              <a:t>Welcoming and Embracing Culture Change  </a:t>
            </a:r>
            <a:r>
              <a:rPr lang="en-US" sz="1600" b="0" i="0" dirty="0">
                <a:solidFill>
                  <a:srgbClr val="4D5156"/>
                </a:solidFill>
                <a:effectLst/>
                <a:latin typeface="Roboto"/>
              </a:rPr>
              <a:t>— </a:t>
            </a:r>
            <a:r>
              <a:rPr lang="en-US" sz="1600" b="1" i="0" dirty="0">
                <a:solidFill>
                  <a:srgbClr val="4D5156"/>
                </a:solidFill>
                <a:effectLst/>
                <a:latin typeface="Roboto"/>
              </a:rPr>
              <a:t> </a:t>
            </a:r>
            <a:r>
              <a:rPr lang="en-US" sz="1600" dirty="0"/>
              <a:t>Understand that discomfort</a:t>
            </a:r>
            <a:br>
              <a:rPr lang="en-US" sz="1600" dirty="0"/>
            </a:br>
            <a:r>
              <a:rPr lang="en-US" sz="1600" dirty="0"/>
              <a:t>is the root of all growth and learning. Welcome it!</a:t>
            </a:r>
            <a:endParaRPr kumimoji="0" lang="en-US" sz="16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endParaRPr>
          </a:p>
          <a:p>
            <a:pPr marL="0" marR="0" lvl="0" indent="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endParaRPr>
          </a:p>
          <a:p>
            <a:pPr marL="0" marR="0" lvl="0" indent="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1B476B"/>
              </a:solidFill>
              <a:effectLst/>
              <a:uLnTx/>
              <a:uFillTx/>
              <a:latin typeface="Bahnschrift SemiCondensed" panose="020B0502040204020203" pitchFamily="34" charset="0"/>
              <a:ea typeface="+mn-ea"/>
              <a:cs typeface="+mn-cs"/>
            </a:endParaRPr>
          </a:p>
          <a:p>
            <a:endParaRPr lang="en-US" dirty="0"/>
          </a:p>
        </p:txBody>
      </p:sp>
    </p:spTree>
    <p:extLst>
      <p:ext uri="{BB962C8B-B14F-4D97-AF65-F5344CB8AC3E}">
        <p14:creationId xmlns:p14="http://schemas.microsoft.com/office/powerpoint/2010/main" val="179589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77FE62-7753-41A8-8504-3B18F5044010}"/>
              </a:ext>
            </a:extLst>
          </p:cNvPr>
          <p:cNvSpPr/>
          <p:nvPr/>
        </p:nvSpPr>
        <p:spPr>
          <a:xfrm>
            <a:off x="1887128" y="524143"/>
            <a:ext cx="4664074" cy="5899215"/>
          </a:xfrm>
          <a:prstGeom prst="rect">
            <a:avLst/>
          </a:prstGeom>
          <a:solidFill>
            <a:schemeClr val="bg2"/>
          </a:solidFill>
          <a:ln>
            <a:noFill/>
          </a:ln>
          <a:effectLst>
            <a:outerShdw blurRad="2159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a:t>
            </a:r>
          </a:p>
        </p:txBody>
      </p:sp>
      <p:graphicFrame>
        <p:nvGraphicFramePr>
          <p:cNvPr id="20" name="Object 19">
            <a:extLst>
              <a:ext uri="{FF2B5EF4-FFF2-40B4-BE49-F238E27FC236}">
                <a16:creationId xmlns:a16="http://schemas.microsoft.com/office/drawing/2014/main" id="{9D6B8C47-B5C1-4918-95AC-4EB2B3987630}"/>
              </a:ext>
            </a:extLst>
          </p:cNvPr>
          <p:cNvGraphicFramePr>
            <a:graphicFrameLocks noChangeAspect="1"/>
          </p:cNvGraphicFramePr>
          <p:nvPr>
            <p:extLst>
              <p:ext uri="{D42A27DB-BD31-4B8C-83A1-F6EECF244321}">
                <p14:modId xmlns:p14="http://schemas.microsoft.com/office/powerpoint/2010/main" val="1660384210"/>
              </p:ext>
            </p:extLst>
          </p:nvPr>
        </p:nvGraphicFramePr>
        <p:xfrm>
          <a:off x="1873729" y="514907"/>
          <a:ext cx="4690872" cy="6068755"/>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Exch.Document.DC">
                  <p:embed/>
                </p:oleObj>
              </mc:Choice>
              <mc:Fallback>
                <p:oleObj name="Acrobat Document" r:id="rId3" imgW="4663440" imgH="6034757" progId="AcroExch.Document.DC">
                  <p:embed/>
                  <p:pic>
                    <p:nvPicPr>
                      <p:cNvPr id="20" name="Object 19">
                        <a:extLst>
                          <a:ext uri="{FF2B5EF4-FFF2-40B4-BE49-F238E27FC236}">
                            <a16:creationId xmlns:a16="http://schemas.microsoft.com/office/drawing/2014/main" id="{9D6B8C47-B5C1-4918-95AC-4EB2B3987630}"/>
                          </a:ext>
                        </a:extLst>
                      </p:cNvPr>
                      <p:cNvPicPr/>
                      <p:nvPr/>
                    </p:nvPicPr>
                    <p:blipFill>
                      <a:blip r:embed="rId4"/>
                      <a:stretch>
                        <a:fillRect/>
                      </a:stretch>
                    </p:blipFill>
                    <p:spPr>
                      <a:xfrm>
                        <a:off x="1873729" y="514907"/>
                        <a:ext cx="4690872" cy="6068755"/>
                      </a:xfrm>
                      <a:prstGeom prst="rect">
                        <a:avLst/>
                      </a:prstGeom>
                    </p:spPr>
                  </p:pic>
                </p:oleObj>
              </mc:Fallback>
            </mc:AlternateContent>
          </a:graphicData>
        </a:graphic>
      </p:graphicFrame>
      <p:sp>
        <p:nvSpPr>
          <p:cNvPr id="27" name="Title 16">
            <a:extLst>
              <a:ext uri="{FF2B5EF4-FFF2-40B4-BE49-F238E27FC236}">
                <a16:creationId xmlns:a16="http://schemas.microsoft.com/office/drawing/2014/main" id="{0969E2D4-A77A-4754-AC30-2B357E95CE36}"/>
              </a:ext>
            </a:extLst>
          </p:cNvPr>
          <p:cNvSpPr txBox="1">
            <a:spLocks/>
          </p:cNvSpPr>
          <p:nvPr/>
        </p:nvSpPr>
        <p:spPr>
          <a:xfrm>
            <a:off x="8016536" y="2203969"/>
            <a:ext cx="3554366" cy="2450061"/>
          </a:xfrm>
          <a:prstGeom prst="rect">
            <a:avLst/>
          </a:prstGeom>
        </p:spPr>
        <p:txBody>
          <a:bodyPr anchor="b"/>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r>
              <a:rPr lang="en-US" dirty="0"/>
              <a:t>Continuum of Change Organizational Assessment</a:t>
            </a:r>
          </a:p>
        </p:txBody>
      </p:sp>
    </p:spTree>
    <p:extLst>
      <p:ext uri="{BB962C8B-B14F-4D97-AF65-F5344CB8AC3E}">
        <p14:creationId xmlns:p14="http://schemas.microsoft.com/office/powerpoint/2010/main" val="356029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77FE62-7753-41A8-8504-3B18F5044010}"/>
              </a:ext>
            </a:extLst>
          </p:cNvPr>
          <p:cNvSpPr/>
          <p:nvPr/>
        </p:nvSpPr>
        <p:spPr>
          <a:xfrm>
            <a:off x="2266511" y="524143"/>
            <a:ext cx="4553234" cy="5899215"/>
          </a:xfrm>
          <a:prstGeom prst="rect">
            <a:avLst/>
          </a:prstGeom>
          <a:ln>
            <a:solidFill>
              <a:schemeClr val="bg2"/>
            </a:solidFill>
          </a:ln>
          <a:effectLst>
            <a:outerShdw blurRad="2159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a:t>
            </a:r>
          </a:p>
        </p:txBody>
      </p:sp>
      <p:graphicFrame>
        <p:nvGraphicFramePr>
          <p:cNvPr id="4" name="Content Placeholder 3">
            <a:extLst>
              <a:ext uri="{FF2B5EF4-FFF2-40B4-BE49-F238E27FC236}">
                <a16:creationId xmlns:a16="http://schemas.microsoft.com/office/drawing/2014/main" id="{D03CC2C7-704A-4183-BCEF-118AE6A3CA9C}"/>
              </a:ext>
            </a:extLst>
          </p:cNvPr>
          <p:cNvGraphicFramePr>
            <a:graphicFrameLocks noGrp="1" noChangeAspect="1"/>
          </p:cNvGraphicFramePr>
          <p:nvPr>
            <p:ph idx="1"/>
          </p:nvPr>
        </p:nvGraphicFramePr>
        <p:xfrm>
          <a:off x="2266751" y="524143"/>
          <a:ext cx="4559300" cy="5912523"/>
        </p:xfrm>
        <a:graphic>
          <a:graphicData uri="http://schemas.openxmlformats.org/presentationml/2006/ole">
            <mc:AlternateContent xmlns:mc="http://schemas.openxmlformats.org/markup-compatibility/2006">
              <mc:Choice xmlns:v="urn:schemas-microsoft-com:vml" Requires="v">
                <p:oleObj name="Acrobat Document" r:id="rId3" imgW="5828911" imgH="7543536" progId="AcroExch.Document.DC">
                  <p:embed/>
                </p:oleObj>
              </mc:Choice>
              <mc:Fallback>
                <p:oleObj name="Acrobat Document" r:id="rId3" imgW="5828911" imgH="7543536" progId="AcroExch.Document.DC">
                  <p:embed/>
                  <p:pic>
                    <p:nvPicPr>
                      <p:cNvPr id="4" name="Content Placeholder 3">
                        <a:extLst>
                          <a:ext uri="{FF2B5EF4-FFF2-40B4-BE49-F238E27FC236}">
                            <a16:creationId xmlns:a16="http://schemas.microsoft.com/office/drawing/2014/main" id="{D03CC2C7-704A-4183-BCEF-118AE6A3CA9C}"/>
                          </a:ext>
                        </a:extLst>
                      </p:cNvPr>
                      <p:cNvPicPr/>
                      <p:nvPr/>
                    </p:nvPicPr>
                    <p:blipFill>
                      <a:blip r:embed="rId4"/>
                      <a:stretch>
                        <a:fillRect/>
                      </a:stretch>
                    </p:blipFill>
                    <p:spPr>
                      <a:xfrm>
                        <a:off x="2266751" y="524143"/>
                        <a:ext cx="4559300" cy="5912523"/>
                      </a:xfrm>
                      <a:prstGeom prst="rect">
                        <a:avLst/>
                      </a:prstGeom>
                    </p:spPr>
                  </p:pic>
                </p:oleObj>
              </mc:Fallback>
            </mc:AlternateContent>
          </a:graphicData>
        </a:graphic>
      </p:graphicFrame>
      <p:grpSp>
        <p:nvGrpSpPr>
          <p:cNvPr id="24" name="Group 23">
            <a:extLst>
              <a:ext uri="{FF2B5EF4-FFF2-40B4-BE49-F238E27FC236}">
                <a16:creationId xmlns:a16="http://schemas.microsoft.com/office/drawing/2014/main" id="{E9CACCE7-A556-4E59-9FC1-B250D533ADFA}"/>
              </a:ext>
            </a:extLst>
          </p:cNvPr>
          <p:cNvGrpSpPr/>
          <p:nvPr/>
        </p:nvGrpSpPr>
        <p:grpSpPr>
          <a:xfrm>
            <a:off x="293573" y="3008605"/>
            <a:ext cx="2700009" cy="1485487"/>
            <a:chOff x="435578" y="2379073"/>
            <a:chExt cx="2778914" cy="1528899"/>
          </a:xfrm>
        </p:grpSpPr>
        <p:sp>
          <p:nvSpPr>
            <p:cNvPr id="14" name="Speech Bubble: Rectangle 13">
              <a:extLst>
                <a:ext uri="{FF2B5EF4-FFF2-40B4-BE49-F238E27FC236}">
                  <a16:creationId xmlns:a16="http://schemas.microsoft.com/office/drawing/2014/main" id="{EE19E65A-870A-4751-88EE-181C5E81A62A}"/>
                </a:ext>
              </a:extLst>
            </p:cNvPr>
            <p:cNvSpPr/>
            <p:nvPr/>
          </p:nvSpPr>
          <p:spPr>
            <a:xfrm rot="16200000" flipH="1">
              <a:off x="1060585" y="1754066"/>
              <a:ext cx="1528899" cy="2778914"/>
            </a:xfrm>
            <a:prstGeom prst="wedgeRectCallout">
              <a:avLst>
                <a:gd name="adj1" fmla="val -41152"/>
                <a:gd name="adj2" fmla="val 62500"/>
              </a:avLst>
            </a:prstGeom>
            <a:solidFill>
              <a:schemeClr val="bg1"/>
            </a:solidFill>
            <a:ln>
              <a:noFill/>
            </a:ln>
            <a:effectLst>
              <a:outerShdw blurRad="63500" sx="104000" sy="104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5" name="Picture 14">
              <a:extLst>
                <a:ext uri="{FF2B5EF4-FFF2-40B4-BE49-F238E27FC236}">
                  <a16:creationId xmlns:a16="http://schemas.microsoft.com/office/drawing/2014/main" id="{8D6D4F05-4125-42DF-A228-5B1A9FFD09ED}"/>
                </a:ext>
              </a:extLst>
            </p:cNvPr>
            <p:cNvPicPr>
              <a:picLocks noChangeAspect="1"/>
            </p:cNvPicPr>
            <p:nvPr/>
          </p:nvPicPr>
          <p:blipFill rotWithShape="1">
            <a:blip r:embed="rId5"/>
            <a:srcRect l="6551" r="28614"/>
            <a:stretch/>
          </p:blipFill>
          <p:spPr>
            <a:xfrm>
              <a:off x="576944" y="2444387"/>
              <a:ext cx="2517954" cy="1348172"/>
            </a:xfrm>
            <a:prstGeom prst="rect">
              <a:avLst/>
            </a:prstGeom>
          </p:spPr>
        </p:pic>
      </p:grpSp>
      <p:grpSp>
        <p:nvGrpSpPr>
          <p:cNvPr id="23" name="Group 22">
            <a:extLst>
              <a:ext uri="{FF2B5EF4-FFF2-40B4-BE49-F238E27FC236}">
                <a16:creationId xmlns:a16="http://schemas.microsoft.com/office/drawing/2014/main" id="{4FADDFD2-DC2F-499F-B0B2-01704D97CE74}"/>
              </a:ext>
            </a:extLst>
          </p:cNvPr>
          <p:cNvGrpSpPr/>
          <p:nvPr/>
        </p:nvGrpSpPr>
        <p:grpSpPr>
          <a:xfrm>
            <a:off x="293573" y="5193325"/>
            <a:ext cx="3392876" cy="1383541"/>
            <a:chOff x="317193" y="4661144"/>
            <a:chExt cx="3492030" cy="1423974"/>
          </a:xfrm>
        </p:grpSpPr>
        <p:sp>
          <p:nvSpPr>
            <p:cNvPr id="16" name="Speech Bubble: Rectangle 15">
              <a:extLst>
                <a:ext uri="{FF2B5EF4-FFF2-40B4-BE49-F238E27FC236}">
                  <a16:creationId xmlns:a16="http://schemas.microsoft.com/office/drawing/2014/main" id="{23941A3E-F54E-4C99-842A-336095038316}"/>
                </a:ext>
              </a:extLst>
            </p:cNvPr>
            <p:cNvSpPr/>
            <p:nvPr/>
          </p:nvSpPr>
          <p:spPr>
            <a:xfrm rot="16200000" flipH="1">
              <a:off x="1351221" y="3627116"/>
              <a:ext cx="1423974" cy="3492030"/>
            </a:xfrm>
            <a:custGeom>
              <a:avLst/>
              <a:gdLst>
                <a:gd name="connsiteX0" fmla="*/ 0 w 1383541"/>
                <a:gd name="connsiteY0" fmla="*/ 0 h 2976436"/>
                <a:gd name="connsiteX1" fmla="*/ 230590 w 1383541"/>
                <a:gd name="connsiteY1" fmla="*/ 0 h 2976436"/>
                <a:gd name="connsiteX2" fmla="*/ 230590 w 1383541"/>
                <a:gd name="connsiteY2" fmla="*/ 0 h 2976436"/>
                <a:gd name="connsiteX3" fmla="*/ 576475 w 1383541"/>
                <a:gd name="connsiteY3" fmla="*/ 0 h 2976436"/>
                <a:gd name="connsiteX4" fmla="*/ 1383541 w 1383541"/>
                <a:gd name="connsiteY4" fmla="*/ 0 h 2976436"/>
                <a:gd name="connsiteX5" fmla="*/ 1383541 w 1383541"/>
                <a:gd name="connsiteY5" fmla="*/ 1736254 h 2976436"/>
                <a:gd name="connsiteX6" fmla="*/ 1383541 w 1383541"/>
                <a:gd name="connsiteY6" fmla="*/ 1736254 h 2976436"/>
                <a:gd name="connsiteX7" fmla="*/ 1383541 w 1383541"/>
                <a:gd name="connsiteY7" fmla="*/ 2480363 h 2976436"/>
                <a:gd name="connsiteX8" fmla="*/ 1383541 w 1383541"/>
                <a:gd name="connsiteY8" fmla="*/ 2976436 h 2976436"/>
                <a:gd name="connsiteX9" fmla="*/ 576475 w 1383541"/>
                <a:gd name="connsiteY9" fmla="*/ 2976436 h 2976436"/>
                <a:gd name="connsiteX10" fmla="*/ 119455 w 1383541"/>
                <a:gd name="connsiteY10" fmla="*/ 3321851 h 2976436"/>
                <a:gd name="connsiteX11" fmla="*/ 230590 w 1383541"/>
                <a:gd name="connsiteY11" fmla="*/ 2976436 h 2976436"/>
                <a:gd name="connsiteX12" fmla="*/ 0 w 1383541"/>
                <a:gd name="connsiteY12" fmla="*/ 2976436 h 2976436"/>
                <a:gd name="connsiteX13" fmla="*/ 0 w 1383541"/>
                <a:gd name="connsiteY13" fmla="*/ 2480363 h 2976436"/>
                <a:gd name="connsiteX14" fmla="*/ 0 w 1383541"/>
                <a:gd name="connsiteY14" fmla="*/ 1736254 h 2976436"/>
                <a:gd name="connsiteX15" fmla="*/ 0 w 1383541"/>
                <a:gd name="connsiteY15" fmla="*/ 1736254 h 2976436"/>
                <a:gd name="connsiteX16" fmla="*/ 0 w 1383541"/>
                <a:gd name="connsiteY16" fmla="*/ 0 h 2976436"/>
                <a:gd name="connsiteX0" fmla="*/ 0 w 1383541"/>
                <a:gd name="connsiteY0" fmla="*/ 0 h 3392876"/>
                <a:gd name="connsiteX1" fmla="*/ 230590 w 1383541"/>
                <a:gd name="connsiteY1" fmla="*/ 0 h 3392876"/>
                <a:gd name="connsiteX2" fmla="*/ 230590 w 1383541"/>
                <a:gd name="connsiteY2" fmla="*/ 0 h 3392876"/>
                <a:gd name="connsiteX3" fmla="*/ 576475 w 1383541"/>
                <a:gd name="connsiteY3" fmla="*/ 0 h 3392876"/>
                <a:gd name="connsiteX4" fmla="*/ 1383541 w 1383541"/>
                <a:gd name="connsiteY4" fmla="*/ 0 h 3392876"/>
                <a:gd name="connsiteX5" fmla="*/ 1383541 w 1383541"/>
                <a:gd name="connsiteY5" fmla="*/ 1736254 h 3392876"/>
                <a:gd name="connsiteX6" fmla="*/ 1383541 w 1383541"/>
                <a:gd name="connsiteY6" fmla="*/ 1736254 h 3392876"/>
                <a:gd name="connsiteX7" fmla="*/ 1383541 w 1383541"/>
                <a:gd name="connsiteY7" fmla="*/ 2480363 h 3392876"/>
                <a:gd name="connsiteX8" fmla="*/ 1383541 w 1383541"/>
                <a:gd name="connsiteY8" fmla="*/ 2976436 h 3392876"/>
                <a:gd name="connsiteX9" fmla="*/ 576475 w 1383541"/>
                <a:gd name="connsiteY9" fmla="*/ 2976436 h 3392876"/>
                <a:gd name="connsiteX10" fmla="*/ 643238 w 1383541"/>
                <a:gd name="connsiteY10" fmla="*/ 3392876 h 3392876"/>
                <a:gd name="connsiteX11" fmla="*/ 230590 w 1383541"/>
                <a:gd name="connsiteY11" fmla="*/ 2976436 h 3392876"/>
                <a:gd name="connsiteX12" fmla="*/ 0 w 1383541"/>
                <a:gd name="connsiteY12" fmla="*/ 2976436 h 3392876"/>
                <a:gd name="connsiteX13" fmla="*/ 0 w 1383541"/>
                <a:gd name="connsiteY13" fmla="*/ 2480363 h 3392876"/>
                <a:gd name="connsiteX14" fmla="*/ 0 w 1383541"/>
                <a:gd name="connsiteY14" fmla="*/ 1736254 h 3392876"/>
                <a:gd name="connsiteX15" fmla="*/ 0 w 1383541"/>
                <a:gd name="connsiteY15" fmla="*/ 1736254 h 3392876"/>
                <a:gd name="connsiteX16" fmla="*/ 0 w 1383541"/>
                <a:gd name="connsiteY16" fmla="*/ 0 h 3392876"/>
                <a:gd name="connsiteX0" fmla="*/ 0 w 1383541"/>
                <a:gd name="connsiteY0" fmla="*/ 0 h 3392876"/>
                <a:gd name="connsiteX1" fmla="*/ 230590 w 1383541"/>
                <a:gd name="connsiteY1" fmla="*/ 0 h 3392876"/>
                <a:gd name="connsiteX2" fmla="*/ 230590 w 1383541"/>
                <a:gd name="connsiteY2" fmla="*/ 0 h 3392876"/>
                <a:gd name="connsiteX3" fmla="*/ 576475 w 1383541"/>
                <a:gd name="connsiteY3" fmla="*/ 0 h 3392876"/>
                <a:gd name="connsiteX4" fmla="*/ 1383541 w 1383541"/>
                <a:gd name="connsiteY4" fmla="*/ 0 h 3392876"/>
                <a:gd name="connsiteX5" fmla="*/ 1383541 w 1383541"/>
                <a:gd name="connsiteY5" fmla="*/ 1736254 h 3392876"/>
                <a:gd name="connsiteX6" fmla="*/ 1383541 w 1383541"/>
                <a:gd name="connsiteY6" fmla="*/ 1736254 h 3392876"/>
                <a:gd name="connsiteX7" fmla="*/ 1383541 w 1383541"/>
                <a:gd name="connsiteY7" fmla="*/ 2480363 h 3392876"/>
                <a:gd name="connsiteX8" fmla="*/ 1383541 w 1383541"/>
                <a:gd name="connsiteY8" fmla="*/ 2976436 h 3392876"/>
                <a:gd name="connsiteX9" fmla="*/ 1126894 w 1383541"/>
                <a:gd name="connsiteY9" fmla="*/ 2976439 h 3392876"/>
                <a:gd name="connsiteX10" fmla="*/ 643238 w 1383541"/>
                <a:gd name="connsiteY10" fmla="*/ 3392876 h 3392876"/>
                <a:gd name="connsiteX11" fmla="*/ 230590 w 1383541"/>
                <a:gd name="connsiteY11" fmla="*/ 2976436 h 3392876"/>
                <a:gd name="connsiteX12" fmla="*/ 0 w 1383541"/>
                <a:gd name="connsiteY12" fmla="*/ 2976436 h 3392876"/>
                <a:gd name="connsiteX13" fmla="*/ 0 w 1383541"/>
                <a:gd name="connsiteY13" fmla="*/ 2480363 h 3392876"/>
                <a:gd name="connsiteX14" fmla="*/ 0 w 1383541"/>
                <a:gd name="connsiteY14" fmla="*/ 1736254 h 3392876"/>
                <a:gd name="connsiteX15" fmla="*/ 0 w 1383541"/>
                <a:gd name="connsiteY15" fmla="*/ 1736254 h 3392876"/>
                <a:gd name="connsiteX16" fmla="*/ 0 w 1383541"/>
                <a:gd name="connsiteY16" fmla="*/ 0 h 3392876"/>
                <a:gd name="connsiteX0" fmla="*/ 0 w 1383541"/>
                <a:gd name="connsiteY0" fmla="*/ 0 h 3392876"/>
                <a:gd name="connsiteX1" fmla="*/ 230590 w 1383541"/>
                <a:gd name="connsiteY1" fmla="*/ 0 h 3392876"/>
                <a:gd name="connsiteX2" fmla="*/ 230590 w 1383541"/>
                <a:gd name="connsiteY2" fmla="*/ 0 h 3392876"/>
                <a:gd name="connsiteX3" fmla="*/ 576475 w 1383541"/>
                <a:gd name="connsiteY3" fmla="*/ 0 h 3392876"/>
                <a:gd name="connsiteX4" fmla="*/ 1383541 w 1383541"/>
                <a:gd name="connsiteY4" fmla="*/ 0 h 3392876"/>
                <a:gd name="connsiteX5" fmla="*/ 1383541 w 1383541"/>
                <a:gd name="connsiteY5" fmla="*/ 1736254 h 3392876"/>
                <a:gd name="connsiteX6" fmla="*/ 1383541 w 1383541"/>
                <a:gd name="connsiteY6" fmla="*/ 1736254 h 3392876"/>
                <a:gd name="connsiteX7" fmla="*/ 1383541 w 1383541"/>
                <a:gd name="connsiteY7" fmla="*/ 2480363 h 3392876"/>
                <a:gd name="connsiteX8" fmla="*/ 1383541 w 1383541"/>
                <a:gd name="connsiteY8" fmla="*/ 2976436 h 3392876"/>
                <a:gd name="connsiteX9" fmla="*/ 1126894 w 1383541"/>
                <a:gd name="connsiteY9" fmla="*/ 2976439 h 3392876"/>
                <a:gd name="connsiteX10" fmla="*/ 643238 w 1383541"/>
                <a:gd name="connsiteY10" fmla="*/ 3392876 h 3392876"/>
                <a:gd name="connsiteX11" fmla="*/ 781006 w 1383541"/>
                <a:gd name="connsiteY11" fmla="*/ 2985317 h 3392876"/>
                <a:gd name="connsiteX12" fmla="*/ 0 w 1383541"/>
                <a:gd name="connsiteY12" fmla="*/ 2976436 h 3392876"/>
                <a:gd name="connsiteX13" fmla="*/ 0 w 1383541"/>
                <a:gd name="connsiteY13" fmla="*/ 2480363 h 3392876"/>
                <a:gd name="connsiteX14" fmla="*/ 0 w 1383541"/>
                <a:gd name="connsiteY14" fmla="*/ 1736254 h 3392876"/>
                <a:gd name="connsiteX15" fmla="*/ 0 w 1383541"/>
                <a:gd name="connsiteY15" fmla="*/ 1736254 h 3392876"/>
                <a:gd name="connsiteX16" fmla="*/ 0 w 1383541"/>
                <a:gd name="connsiteY16" fmla="*/ 0 h 339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3541" h="3392876">
                  <a:moveTo>
                    <a:pt x="0" y="0"/>
                  </a:moveTo>
                  <a:lnTo>
                    <a:pt x="230590" y="0"/>
                  </a:lnTo>
                  <a:lnTo>
                    <a:pt x="230590" y="0"/>
                  </a:lnTo>
                  <a:lnTo>
                    <a:pt x="576475" y="0"/>
                  </a:lnTo>
                  <a:lnTo>
                    <a:pt x="1383541" y="0"/>
                  </a:lnTo>
                  <a:lnTo>
                    <a:pt x="1383541" y="1736254"/>
                  </a:lnTo>
                  <a:lnTo>
                    <a:pt x="1383541" y="1736254"/>
                  </a:lnTo>
                  <a:lnTo>
                    <a:pt x="1383541" y="2480363"/>
                  </a:lnTo>
                  <a:lnTo>
                    <a:pt x="1383541" y="2976436"/>
                  </a:lnTo>
                  <a:lnTo>
                    <a:pt x="1126894" y="2976439"/>
                  </a:lnTo>
                  <a:lnTo>
                    <a:pt x="643238" y="3392876"/>
                  </a:lnTo>
                  <a:lnTo>
                    <a:pt x="781006" y="2985317"/>
                  </a:lnTo>
                  <a:lnTo>
                    <a:pt x="0" y="2976436"/>
                  </a:lnTo>
                  <a:lnTo>
                    <a:pt x="0" y="2480363"/>
                  </a:lnTo>
                  <a:lnTo>
                    <a:pt x="0" y="1736254"/>
                  </a:lnTo>
                  <a:lnTo>
                    <a:pt x="0" y="1736254"/>
                  </a:lnTo>
                  <a:lnTo>
                    <a:pt x="0" y="0"/>
                  </a:lnTo>
                  <a:close/>
                </a:path>
              </a:pathLst>
            </a:custGeom>
            <a:solidFill>
              <a:schemeClr val="bg1"/>
            </a:solidFill>
            <a:ln>
              <a:noFill/>
            </a:ln>
            <a:effectLst>
              <a:outerShdw blurRad="63500" sx="104000" sy="104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7" name="Picture 6">
              <a:extLst>
                <a:ext uri="{FF2B5EF4-FFF2-40B4-BE49-F238E27FC236}">
                  <a16:creationId xmlns:a16="http://schemas.microsoft.com/office/drawing/2014/main" id="{DCD1056A-B0D3-4B5D-92B9-D655FA0BDE37}"/>
                </a:ext>
              </a:extLst>
            </p:cNvPr>
            <p:cNvPicPr>
              <a:picLocks noChangeAspect="1"/>
            </p:cNvPicPr>
            <p:nvPr/>
          </p:nvPicPr>
          <p:blipFill rotWithShape="1">
            <a:blip r:embed="rId6"/>
            <a:srcRect l="7771" r="19420"/>
            <a:stretch/>
          </p:blipFill>
          <p:spPr>
            <a:xfrm>
              <a:off x="427749" y="4819420"/>
              <a:ext cx="2805312" cy="1080070"/>
            </a:xfrm>
            <a:prstGeom prst="rect">
              <a:avLst/>
            </a:prstGeom>
          </p:spPr>
        </p:pic>
      </p:grpSp>
      <p:grpSp>
        <p:nvGrpSpPr>
          <p:cNvPr id="22" name="Group 21">
            <a:extLst>
              <a:ext uri="{FF2B5EF4-FFF2-40B4-BE49-F238E27FC236}">
                <a16:creationId xmlns:a16="http://schemas.microsoft.com/office/drawing/2014/main" id="{3CF61F11-6461-4568-9A18-4073A0FE7E92}"/>
              </a:ext>
            </a:extLst>
          </p:cNvPr>
          <p:cNvGrpSpPr/>
          <p:nvPr/>
        </p:nvGrpSpPr>
        <p:grpSpPr>
          <a:xfrm>
            <a:off x="5461784" y="1274878"/>
            <a:ext cx="3369116" cy="1402812"/>
            <a:chOff x="8147480" y="2049972"/>
            <a:chExt cx="3467575" cy="1443808"/>
          </a:xfrm>
        </p:grpSpPr>
        <p:sp>
          <p:nvSpPr>
            <p:cNvPr id="18" name="Speech Bubble: Rectangle 17">
              <a:extLst>
                <a:ext uri="{FF2B5EF4-FFF2-40B4-BE49-F238E27FC236}">
                  <a16:creationId xmlns:a16="http://schemas.microsoft.com/office/drawing/2014/main" id="{12E7CCB8-4DD9-40B7-8039-D1FA068F4E13}"/>
                </a:ext>
              </a:extLst>
            </p:cNvPr>
            <p:cNvSpPr/>
            <p:nvPr/>
          </p:nvSpPr>
          <p:spPr>
            <a:xfrm rot="5400000" flipH="1">
              <a:off x="9159364" y="1038088"/>
              <a:ext cx="1443808" cy="3467575"/>
            </a:xfrm>
            <a:custGeom>
              <a:avLst/>
              <a:gdLst>
                <a:gd name="connsiteX0" fmla="*/ 0 w 1402812"/>
                <a:gd name="connsiteY0" fmla="*/ 0 h 2963205"/>
                <a:gd name="connsiteX1" fmla="*/ 233802 w 1402812"/>
                <a:gd name="connsiteY1" fmla="*/ 0 h 2963205"/>
                <a:gd name="connsiteX2" fmla="*/ 233802 w 1402812"/>
                <a:gd name="connsiteY2" fmla="*/ 0 h 2963205"/>
                <a:gd name="connsiteX3" fmla="*/ 584505 w 1402812"/>
                <a:gd name="connsiteY3" fmla="*/ 0 h 2963205"/>
                <a:gd name="connsiteX4" fmla="*/ 1402812 w 1402812"/>
                <a:gd name="connsiteY4" fmla="*/ 0 h 2963205"/>
                <a:gd name="connsiteX5" fmla="*/ 1402812 w 1402812"/>
                <a:gd name="connsiteY5" fmla="*/ 1728536 h 2963205"/>
                <a:gd name="connsiteX6" fmla="*/ 1402812 w 1402812"/>
                <a:gd name="connsiteY6" fmla="*/ 1728536 h 2963205"/>
                <a:gd name="connsiteX7" fmla="*/ 1402812 w 1402812"/>
                <a:gd name="connsiteY7" fmla="*/ 2469338 h 2963205"/>
                <a:gd name="connsiteX8" fmla="*/ 1402812 w 1402812"/>
                <a:gd name="connsiteY8" fmla="*/ 2963205 h 2963205"/>
                <a:gd name="connsiteX9" fmla="*/ 584505 w 1402812"/>
                <a:gd name="connsiteY9" fmla="*/ 2963205 h 2963205"/>
                <a:gd name="connsiteX10" fmla="*/ 409158 w 1402812"/>
                <a:gd name="connsiteY10" fmla="*/ 3333606 h 2963205"/>
                <a:gd name="connsiteX11" fmla="*/ 233802 w 1402812"/>
                <a:gd name="connsiteY11" fmla="*/ 2963205 h 2963205"/>
                <a:gd name="connsiteX12" fmla="*/ 0 w 1402812"/>
                <a:gd name="connsiteY12" fmla="*/ 2963205 h 2963205"/>
                <a:gd name="connsiteX13" fmla="*/ 0 w 1402812"/>
                <a:gd name="connsiteY13" fmla="*/ 2469338 h 2963205"/>
                <a:gd name="connsiteX14" fmla="*/ 0 w 1402812"/>
                <a:gd name="connsiteY14" fmla="*/ 1728536 h 2963205"/>
                <a:gd name="connsiteX15" fmla="*/ 0 w 1402812"/>
                <a:gd name="connsiteY15" fmla="*/ 1728536 h 2963205"/>
                <a:gd name="connsiteX16" fmla="*/ 0 w 1402812"/>
                <a:gd name="connsiteY16" fmla="*/ 0 h 2963205"/>
                <a:gd name="connsiteX0" fmla="*/ 0 w 1402812"/>
                <a:gd name="connsiteY0" fmla="*/ 0 h 3369116"/>
                <a:gd name="connsiteX1" fmla="*/ 233802 w 1402812"/>
                <a:gd name="connsiteY1" fmla="*/ 0 h 3369116"/>
                <a:gd name="connsiteX2" fmla="*/ 233802 w 1402812"/>
                <a:gd name="connsiteY2" fmla="*/ 0 h 3369116"/>
                <a:gd name="connsiteX3" fmla="*/ 584505 w 1402812"/>
                <a:gd name="connsiteY3" fmla="*/ 0 h 3369116"/>
                <a:gd name="connsiteX4" fmla="*/ 1402812 w 1402812"/>
                <a:gd name="connsiteY4" fmla="*/ 0 h 3369116"/>
                <a:gd name="connsiteX5" fmla="*/ 1402812 w 1402812"/>
                <a:gd name="connsiteY5" fmla="*/ 1728536 h 3369116"/>
                <a:gd name="connsiteX6" fmla="*/ 1402812 w 1402812"/>
                <a:gd name="connsiteY6" fmla="*/ 1728536 h 3369116"/>
                <a:gd name="connsiteX7" fmla="*/ 1402812 w 1402812"/>
                <a:gd name="connsiteY7" fmla="*/ 2469338 h 3369116"/>
                <a:gd name="connsiteX8" fmla="*/ 1402812 w 1402812"/>
                <a:gd name="connsiteY8" fmla="*/ 2963205 h 3369116"/>
                <a:gd name="connsiteX9" fmla="*/ 584505 w 1402812"/>
                <a:gd name="connsiteY9" fmla="*/ 2963205 h 3369116"/>
                <a:gd name="connsiteX10" fmla="*/ 27418 w 1402812"/>
                <a:gd name="connsiteY10" fmla="*/ 3369116 h 3369116"/>
                <a:gd name="connsiteX11" fmla="*/ 233802 w 1402812"/>
                <a:gd name="connsiteY11" fmla="*/ 2963205 h 3369116"/>
                <a:gd name="connsiteX12" fmla="*/ 0 w 1402812"/>
                <a:gd name="connsiteY12" fmla="*/ 2963205 h 3369116"/>
                <a:gd name="connsiteX13" fmla="*/ 0 w 1402812"/>
                <a:gd name="connsiteY13" fmla="*/ 2469338 h 3369116"/>
                <a:gd name="connsiteX14" fmla="*/ 0 w 1402812"/>
                <a:gd name="connsiteY14" fmla="*/ 1728536 h 3369116"/>
                <a:gd name="connsiteX15" fmla="*/ 0 w 1402812"/>
                <a:gd name="connsiteY15" fmla="*/ 1728536 h 3369116"/>
                <a:gd name="connsiteX16" fmla="*/ 0 w 1402812"/>
                <a:gd name="connsiteY16" fmla="*/ 0 h 3369116"/>
                <a:gd name="connsiteX0" fmla="*/ 0 w 1402812"/>
                <a:gd name="connsiteY0" fmla="*/ 0 h 3369116"/>
                <a:gd name="connsiteX1" fmla="*/ 233802 w 1402812"/>
                <a:gd name="connsiteY1" fmla="*/ 0 h 3369116"/>
                <a:gd name="connsiteX2" fmla="*/ 233802 w 1402812"/>
                <a:gd name="connsiteY2" fmla="*/ 0 h 3369116"/>
                <a:gd name="connsiteX3" fmla="*/ 584505 w 1402812"/>
                <a:gd name="connsiteY3" fmla="*/ 0 h 3369116"/>
                <a:gd name="connsiteX4" fmla="*/ 1402812 w 1402812"/>
                <a:gd name="connsiteY4" fmla="*/ 0 h 3369116"/>
                <a:gd name="connsiteX5" fmla="*/ 1402812 w 1402812"/>
                <a:gd name="connsiteY5" fmla="*/ 1728536 h 3369116"/>
                <a:gd name="connsiteX6" fmla="*/ 1402812 w 1402812"/>
                <a:gd name="connsiteY6" fmla="*/ 1728536 h 3369116"/>
                <a:gd name="connsiteX7" fmla="*/ 1402812 w 1402812"/>
                <a:gd name="connsiteY7" fmla="*/ 2469338 h 3369116"/>
                <a:gd name="connsiteX8" fmla="*/ 1402812 w 1402812"/>
                <a:gd name="connsiteY8" fmla="*/ 2963205 h 3369116"/>
                <a:gd name="connsiteX9" fmla="*/ 584505 w 1402812"/>
                <a:gd name="connsiteY9" fmla="*/ 2963205 h 3369116"/>
                <a:gd name="connsiteX10" fmla="*/ 27418 w 1402812"/>
                <a:gd name="connsiteY10" fmla="*/ 3369116 h 3369116"/>
                <a:gd name="connsiteX11" fmla="*/ 109514 w 1402812"/>
                <a:gd name="connsiteY11" fmla="*/ 2963205 h 3369116"/>
                <a:gd name="connsiteX12" fmla="*/ 0 w 1402812"/>
                <a:gd name="connsiteY12" fmla="*/ 2963205 h 3369116"/>
                <a:gd name="connsiteX13" fmla="*/ 0 w 1402812"/>
                <a:gd name="connsiteY13" fmla="*/ 2469338 h 3369116"/>
                <a:gd name="connsiteX14" fmla="*/ 0 w 1402812"/>
                <a:gd name="connsiteY14" fmla="*/ 1728536 h 3369116"/>
                <a:gd name="connsiteX15" fmla="*/ 0 w 1402812"/>
                <a:gd name="connsiteY15" fmla="*/ 1728536 h 3369116"/>
                <a:gd name="connsiteX16" fmla="*/ 0 w 1402812"/>
                <a:gd name="connsiteY16" fmla="*/ 0 h 336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812" h="3369116">
                  <a:moveTo>
                    <a:pt x="0" y="0"/>
                  </a:moveTo>
                  <a:lnTo>
                    <a:pt x="233802" y="0"/>
                  </a:lnTo>
                  <a:lnTo>
                    <a:pt x="233802" y="0"/>
                  </a:lnTo>
                  <a:lnTo>
                    <a:pt x="584505" y="0"/>
                  </a:lnTo>
                  <a:lnTo>
                    <a:pt x="1402812" y="0"/>
                  </a:lnTo>
                  <a:lnTo>
                    <a:pt x="1402812" y="1728536"/>
                  </a:lnTo>
                  <a:lnTo>
                    <a:pt x="1402812" y="1728536"/>
                  </a:lnTo>
                  <a:lnTo>
                    <a:pt x="1402812" y="2469338"/>
                  </a:lnTo>
                  <a:lnTo>
                    <a:pt x="1402812" y="2963205"/>
                  </a:lnTo>
                  <a:lnTo>
                    <a:pt x="584505" y="2963205"/>
                  </a:lnTo>
                  <a:lnTo>
                    <a:pt x="27418" y="3369116"/>
                  </a:lnTo>
                  <a:lnTo>
                    <a:pt x="109514" y="2963205"/>
                  </a:lnTo>
                  <a:lnTo>
                    <a:pt x="0" y="2963205"/>
                  </a:lnTo>
                  <a:lnTo>
                    <a:pt x="0" y="2469338"/>
                  </a:lnTo>
                  <a:lnTo>
                    <a:pt x="0" y="1728536"/>
                  </a:lnTo>
                  <a:lnTo>
                    <a:pt x="0" y="1728536"/>
                  </a:lnTo>
                  <a:lnTo>
                    <a:pt x="0" y="0"/>
                  </a:lnTo>
                  <a:close/>
                </a:path>
              </a:pathLst>
            </a:custGeom>
            <a:solidFill>
              <a:schemeClr val="bg1"/>
            </a:solidFill>
            <a:ln>
              <a:noFill/>
            </a:ln>
            <a:effectLst>
              <a:outerShdw blurRad="63500" sx="104000" sy="104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9" name="Picture 8">
              <a:extLst>
                <a:ext uri="{FF2B5EF4-FFF2-40B4-BE49-F238E27FC236}">
                  <a16:creationId xmlns:a16="http://schemas.microsoft.com/office/drawing/2014/main" id="{D3F0EDC8-D683-4211-83D3-151EDCEA2F15}"/>
                </a:ext>
              </a:extLst>
            </p:cNvPr>
            <p:cNvPicPr>
              <a:picLocks noChangeAspect="1"/>
            </p:cNvPicPr>
            <p:nvPr/>
          </p:nvPicPr>
          <p:blipFill rotWithShape="1">
            <a:blip r:embed="rId7"/>
            <a:srcRect l="2924" t="10439" r="27502"/>
            <a:stretch/>
          </p:blipFill>
          <p:spPr>
            <a:xfrm>
              <a:off x="8706398" y="2220687"/>
              <a:ext cx="2696698" cy="1097663"/>
            </a:xfrm>
            <a:prstGeom prst="rect">
              <a:avLst/>
            </a:prstGeom>
          </p:spPr>
        </p:pic>
      </p:grpSp>
      <p:grpSp>
        <p:nvGrpSpPr>
          <p:cNvPr id="21" name="Group 20">
            <a:extLst>
              <a:ext uri="{FF2B5EF4-FFF2-40B4-BE49-F238E27FC236}">
                <a16:creationId xmlns:a16="http://schemas.microsoft.com/office/drawing/2014/main" id="{290917A1-0EFB-47D8-9EEB-7C19857482E3}"/>
              </a:ext>
            </a:extLst>
          </p:cNvPr>
          <p:cNvGrpSpPr/>
          <p:nvPr/>
        </p:nvGrpSpPr>
        <p:grpSpPr>
          <a:xfrm>
            <a:off x="6599852" y="5280290"/>
            <a:ext cx="2863031" cy="1308936"/>
            <a:chOff x="8313726" y="4145824"/>
            <a:chExt cx="2946702" cy="1347189"/>
          </a:xfrm>
        </p:grpSpPr>
        <p:sp>
          <p:nvSpPr>
            <p:cNvPr id="19" name="Speech Bubble: Rectangle 18">
              <a:extLst>
                <a:ext uri="{FF2B5EF4-FFF2-40B4-BE49-F238E27FC236}">
                  <a16:creationId xmlns:a16="http://schemas.microsoft.com/office/drawing/2014/main" id="{DA38C6DF-A373-44BA-83D2-AB734AF01DE9}"/>
                </a:ext>
              </a:extLst>
            </p:cNvPr>
            <p:cNvSpPr/>
            <p:nvPr/>
          </p:nvSpPr>
          <p:spPr>
            <a:xfrm rot="5400000" flipH="1">
              <a:off x="9113482" y="3346068"/>
              <a:ext cx="1347189" cy="2946702"/>
            </a:xfrm>
            <a:prstGeom prst="wedgeRectCallout">
              <a:avLst>
                <a:gd name="adj1" fmla="val -5234"/>
                <a:gd name="adj2" fmla="val 66841"/>
              </a:avLst>
            </a:prstGeom>
            <a:solidFill>
              <a:schemeClr val="bg1"/>
            </a:solidFill>
            <a:ln>
              <a:noFill/>
            </a:ln>
            <a:effectLst>
              <a:outerShdw blurRad="63500" sx="104000" sy="104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3" name="Picture 12">
              <a:extLst>
                <a:ext uri="{FF2B5EF4-FFF2-40B4-BE49-F238E27FC236}">
                  <a16:creationId xmlns:a16="http://schemas.microsoft.com/office/drawing/2014/main" id="{6FBD0EBD-35B6-4D3C-A51C-8BD19E7E7F17}"/>
                </a:ext>
              </a:extLst>
            </p:cNvPr>
            <p:cNvPicPr>
              <a:picLocks noChangeAspect="1"/>
            </p:cNvPicPr>
            <p:nvPr/>
          </p:nvPicPr>
          <p:blipFill rotWithShape="1">
            <a:blip r:embed="rId8"/>
            <a:srcRect r="61964"/>
            <a:stretch/>
          </p:blipFill>
          <p:spPr>
            <a:xfrm>
              <a:off x="8414797" y="4289666"/>
              <a:ext cx="1372280" cy="1103050"/>
            </a:xfrm>
            <a:prstGeom prst="rect">
              <a:avLst/>
            </a:prstGeom>
          </p:spPr>
        </p:pic>
      </p:grpSp>
      <p:sp>
        <p:nvSpPr>
          <p:cNvPr id="20" name="Title 16">
            <a:extLst>
              <a:ext uri="{FF2B5EF4-FFF2-40B4-BE49-F238E27FC236}">
                <a16:creationId xmlns:a16="http://schemas.microsoft.com/office/drawing/2014/main" id="{1705D68B-8D4A-4377-B3F0-7F24992D1281}"/>
              </a:ext>
            </a:extLst>
          </p:cNvPr>
          <p:cNvSpPr>
            <a:spLocks noGrp="1"/>
          </p:cNvSpPr>
          <p:nvPr>
            <p:ph type="title"/>
          </p:nvPr>
        </p:nvSpPr>
        <p:spPr>
          <a:xfrm>
            <a:off x="8016536" y="2203969"/>
            <a:ext cx="3554366" cy="2450061"/>
          </a:xfrm>
        </p:spPr>
        <p:txBody>
          <a:bodyPr/>
          <a:lstStyle/>
          <a:p>
            <a:r>
              <a:rPr lang="en-US" dirty="0"/>
              <a:t>The 828 Tracker Assessment Worksheet</a:t>
            </a:r>
          </a:p>
        </p:txBody>
      </p:sp>
    </p:spTree>
    <p:extLst>
      <p:ext uri="{BB962C8B-B14F-4D97-AF65-F5344CB8AC3E}">
        <p14:creationId xmlns:p14="http://schemas.microsoft.com/office/powerpoint/2010/main" val="11709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FFE9-ADE7-4156-8C0D-05EDFA9D42C1}"/>
              </a:ext>
            </a:extLst>
          </p:cNvPr>
          <p:cNvSpPr>
            <a:spLocks noGrp="1"/>
          </p:cNvSpPr>
          <p:nvPr>
            <p:ph type="title"/>
          </p:nvPr>
        </p:nvSpPr>
        <p:spPr>
          <a:xfrm>
            <a:off x="838199" y="2002651"/>
            <a:ext cx="8204947" cy="1410686"/>
          </a:xfrm>
        </p:spPr>
        <p:txBody>
          <a:bodyPr/>
          <a:lstStyle/>
          <a:p>
            <a:r>
              <a:rPr lang="en-US" sz="6000" dirty="0"/>
              <a:t>Anti-Othering</a:t>
            </a:r>
            <a:endParaRPr lang="en-US" sz="7200" dirty="0"/>
          </a:p>
        </p:txBody>
      </p:sp>
      <p:sp>
        <p:nvSpPr>
          <p:cNvPr id="3" name="Content Placeholder 2">
            <a:extLst>
              <a:ext uri="{FF2B5EF4-FFF2-40B4-BE49-F238E27FC236}">
                <a16:creationId xmlns:a16="http://schemas.microsoft.com/office/drawing/2014/main" id="{CE55CA7A-F2A2-4BAF-8A94-B4D2302F57AB}"/>
              </a:ext>
            </a:extLst>
          </p:cNvPr>
          <p:cNvSpPr>
            <a:spLocks noGrp="1"/>
          </p:cNvSpPr>
          <p:nvPr>
            <p:ph idx="1"/>
          </p:nvPr>
        </p:nvSpPr>
        <p:spPr>
          <a:xfrm>
            <a:off x="838200" y="3871884"/>
            <a:ext cx="6871138" cy="778769"/>
          </a:xfrm>
        </p:spPr>
        <p:txBody>
          <a:bodyPr/>
          <a:lstStyle/>
          <a:p>
            <a:r>
              <a:rPr lang="en-US" sz="2400" b="1" dirty="0">
                <a:latin typeface="Bahnschrift" panose="020B0502040204020203" pitchFamily="34" charset="0"/>
              </a:rPr>
              <a:t>Action is the deciding factor.</a:t>
            </a:r>
          </a:p>
        </p:txBody>
      </p:sp>
      <p:sp>
        <p:nvSpPr>
          <p:cNvPr id="4" name="Text Placeholder 3">
            <a:extLst>
              <a:ext uri="{FF2B5EF4-FFF2-40B4-BE49-F238E27FC236}">
                <a16:creationId xmlns:a16="http://schemas.microsoft.com/office/drawing/2014/main" id="{0CF94B86-D3C1-45EC-AC44-8C73A4C82E38}"/>
              </a:ext>
            </a:extLst>
          </p:cNvPr>
          <p:cNvSpPr>
            <a:spLocks noGrp="1"/>
          </p:cNvSpPr>
          <p:nvPr>
            <p:ph type="body" sz="quarter" idx="14"/>
          </p:nvPr>
        </p:nvSpPr>
        <p:spPr/>
        <p:txBody>
          <a:bodyPr numCol="2"/>
          <a:lstStyle/>
          <a:p>
            <a:pPr marL="342900" indent="-342900">
              <a:buFont typeface="Arial" panose="020B0604020202020204" pitchFamily="34" charset="0"/>
              <a:buChar char="•"/>
            </a:pPr>
            <a:r>
              <a:rPr lang="en-US" sz="1800" dirty="0"/>
              <a:t>Anti-racist</a:t>
            </a:r>
          </a:p>
          <a:p>
            <a:pPr marL="342900" indent="-342900">
              <a:buFont typeface="Arial" panose="020B0604020202020204" pitchFamily="34" charset="0"/>
              <a:buChar char="•"/>
            </a:pPr>
            <a:r>
              <a:rPr lang="en-US" sz="1800" dirty="0"/>
              <a:t>Anti-sexist</a:t>
            </a:r>
          </a:p>
          <a:p>
            <a:pPr marL="342900" indent="-342900">
              <a:buFont typeface="Arial" panose="020B0604020202020204" pitchFamily="34" charset="0"/>
              <a:buChar char="•"/>
            </a:pPr>
            <a:r>
              <a:rPr lang="en-US" sz="1800" dirty="0"/>
              <a:t>Anti-homophobic</a:t>
            </a:r>
          </a:p>
          <a:p>
            <a:pPr marL="342900" indent="-342900">
              <a:buFont typeface="Arial" panose="020B0604020202020204" pitchFamily="34" charset="0"/>
              <a:buChar char="•"/>
            </a:pPr>
            <a:r>
              <a:rPr lang="en-US" sz="1800" dirty="0"/>
              <a:t>Anti-discrimination</a:t>
            </a:r>
          </a:p>
          <a:p>
            <a:pPr marL="342900" indent="-342900">
              <a:buFont typeface="Arial" panose="020B0604020202020204" pitchFamily="34" charset="0"/>
              <a:buChar char="•"/>
            </a:pPr>
            <a:r>
              <a:rPr lang="en-US" sz="1800" dirty="0"/>
              <a:t>Anti-profiling</a:t>
            </a:r>
          </a:p>
          <a:p>
            <a:pPr marL="342900" indent="-342900">
              <a:buFont typeface="Arial" panose="020B0604020202020204" pitchFamily="34" charset="0"/>
              <a:buChar char="•"/>
            </a:pPr>
            <a:r>
              <a:rPr lang="en-US" sz="1800" dirty="0"/>
              <a:t>Anti-stereotyping</a:t>
            </a:r>
          </a:p>
        </p:txBody>
      </p:sp>
    </p:spTree>
    <p:extLst>
      <p:ext uri="{BB962C8B-B14F-4D97-AF65-F5344CB8AC3E}">
        <p14:creationId xmlns:p14="http://schemas.microsoft.com/office/powerpoint/2010/main" val="1902965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0B2441-E86E-4C0B-855F-0A5E07A1B5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35" t="26466" r="12102"/>
          <a:stretch/>
        </p:blipFill>
        <p:spPr bwMode="auto">
          <a:xfrm>
            <a:off x="443085" y="1526251"/>
            <a:ext cx="7983586" cy="50432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BCACB28-B9A8-49AB-A8D2-8C84C5A41527}"/>
              </a:ext>
            </a:extLst>
          </p:cNvPr>
          <p:cNvSpPr>
            <a:spLocks noGrp="1"/>
          </p:cNvSpPr>
          <p:nvPr>
            <p:ph type="title"/>
          </p:nvPr>
        </p:nvSpPr>
        <p:spPr>
          <a:xfrm>
            <a:off x="8883869" y="1951120"/>
            <a:ext cx="2890346" cy="2313451"/>
          </a:xfrm>
        </p:spPr>
        <p:txBody>
          <a:bodyPr/>
          <a:lstStyle/>
          <a:p>
            <a:r>
              <a:rPr lang="en-US" sz="4000" dirty="0"/>
              <a:t>The IDI and Perceptions of Diversity</a:t>
            </a:r>
          </a:p>
        </p:txBody>
      </p:sp>
      <p:sp>
        <p:nvSpPr>
          <p:cNvPr id="7" name="Content Placeholder 6">
            <a:extLst>
              <a:ext uri="{FF2B5EF4-FFF2-40B4-BE49-F238E27FC236}">
                <a16:creationId xmlns:a16="http://schemas.microsoft.com/office/drawing/2014/main" id="{0B141DDB-7ADF-4BA7-B94B-60239E002FC9}"/>
              </a:ext>
            </a:extLst>
          </p:cNvPr>
          <p:cNvSpPr>
            <a:spLocks noGrp="1"/>
          </p:cNvSpPr>
          <p:nvPr>
            <p:ph idx="1"/>
          </p:nvPr>
        </p:nvSpPr>
        <p:spPr>
          <a:xfrm>
            <a:off x="8883869" y="4477407"/>
            <a:ext cx="2890346" cy="1190296"/>
          </a:xfrm>
        </p:spPr>
        <p:txBody>
          <a:bodyPr/>
          <a:lstStyle/>
          <a:p>
            <a:r>
              <a:rPr lang="en-US" dirty="0"/>
              <a:t>Intercultural Development Continuum (IDC</a:t>
            </a:r>
            <a:r>
              <a:rPr lang="en-US" baseline="30000" dirty="0"/>
              <a:t>TM</a:t>
            </a:r>
            <a:r>
              <a:rPr lang="en-US" dirty="0"/>
              <a:t> )</a:t>
            </a:r>
          </a:p>
        </p:txBody>
      </p:sp>
    </p:spTree>
    <p:extLst>
      <p:ext uri="{BB962C8B-B14F-4D97-AF65-F5344CB8AC3E}">
        <p14:creationId xmlns:p14="http://schemas.microsoft.com/office/powerpoint/2010/main" val="253381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AEF035-E368-4948-BD2D-AEE1708CE2DB}"/>
              </a:ext>
            </a:extLst>
          </p:cNvPr>
          <p:cNvSpPr txBox="1"/>
          <p:nvPr/>
        </p:nvSpPr>
        <p:spPr>
          <a:xfrm>
            <a:off x="951213" y="3469724"/>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ONE</a:t>
            </a:r>
          </a:p>
        </p:txBody>
      </p:sp>
      <p:sp>
        <p:nvSpPr>
          <p:cNvPr id="8" name="TextBox 7">
            <a:extLst>
              <a:ext uri="{FF2B5EF4-FFF2-40B4-BE49-F238E27FC236}">
                <a16:creationId xmlns:a16="http://schemas.microsoft.com/office/drawing/2014/main" id="{9768F1B4-6FD4-45D0-A4A9-D17C6C261194}"/>
              </a:ext>
            </a:extLst>
          </p:cNvPr>
          <p:cNvSpPr txBox="1"/>
          <p:nvPr/>
        </p:nvSpPr>
        <p:spPr>
          <a:xfrm>
            <a:off x="924936" y="3673350"/>
            <a:ext cx="1597573"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PEOPLE</a:t>
            </a:r>
          </a:p>
        </p:txBody>
      </p:sp>
      <p:sp>
        <p:nvSpPr>
          <p:cNvPr id="10" name="Content Placeholder 2">
            <a:extLst>
              <a:ext uri="{FF2B5EF4-FFF2-40B4-BE49-F238E27FC236}">
                <a16:creationId xmlns:a16="http://schemas.microsoft.com/office/drawing/2014/main" id="{6E34B3FA-C050-4FB2-A4C9-E1E4460CD521}"/>
              </a:ext>
            </a:extLst>
          </p:cNvPr>
          <p:cNvSpPr>
            <a:spLocks noGrp="1"/>
          </p:cNvSpPr>
          <p:nvPr>
            <p:ph idx="1"/>
          </p:nvPr>
        </p:nvSpPr>
        <p:spPr>
          <a:xfrm>
            <a:off x="898660" y="4280970"/>
            <a:ext cx="1664547" cy="1977943"/>
          </a:xfrm>
        </p:spPr>
        <p:txBody>
          <a:bodyPr/>
          <a:lstStyle/>
          <a:p>
            <a:r>
              <a:rPr lang="en-US" sz="1400" dirty="0"/>
              <a:t>February 3, 2021</a:t>
            </a:r>
          </a:p>
          <a:p>
            <a:r>
              <a:rPr lang="en-US" sz="1600" dirty="0"/>
              <a:t>The importance </a:t>
            </a:r>
            <a:br>
              <a:rPr lang="en-US" sz="1600" dirty="0"/>
            </a:br>
            <a:r>
              <a:rPr lang="en-US" sz="1600" dirty="0"/>
              <a:t>of organizational culture with the people in the center.</a:t>
            </a:r>
          </a:p>
          <a:p>
            <a:pPr>
              <a:lnSpc>
                <a:spcPct val="100000"/>
              </a:lnSpc>
            </a:pPr>
            <a:r>
              <a:rPr lang="en-US" sz="1200" dirty="0">
                <a:solidFill>
                  <a:srgbClr val="EF8A25"/>
                </a:solidFill>
              </a:rPr>
              <a:t>Recording available at </a:t>
            </a:r>
            <a:r>
              <a:rPr lang="en-US" sz="1200" b="1" spc="30" dirty="0">
                <a:solidFill>
                  <a:srgbClr val="EF8A25"/>
                </a:solidFill>
              </a:rPr>
              <a:t>PCCETF.ORG/LENS2021</a:t>
            </a:r>
          </a:p>
        </p:txBody>
      </p:sp>
      <p:sp>
        <p:nvSpPr>
          <p:cNvPr id="12" name="TextBox 11">
            <a:extLst>
              <a:ext uri="{FF2B5EF4-FFF2-40B4-BE49-F238E27FC236}">
                <a16:creationId xmlns:a16="http://schemas.microsoft.com/office/drawing/2014/main" id="{E2785EBE-6A0B-416E-B566-EBD77C72EE35}"/>
              </a:ext>
            </a:extLst>
          </p:cNvPr>
          <p:cNvSpPr txBox="1"/>
          <p:nvPr/>
        </p:nvSpPr>
        <p:spPr>
          <a:xfrm>
            <a:off x="3026372" y="3480744"/>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a:t>
            </a:r>
            <a:r>
              <a:rPr lang="en-US" sz="960" kern="0" spc="200" dirty="0">
                <a:solidFill>
                  <a:srgbClr val="EF8A25"/>
                </a:solidFill>
                <a:latin typeface="Bahnschrift SemiBold" panose="020B0502040204020203" pitchFamily="34" charset="0"/>
              </a:rPr>
              <a:t>TWO</a:t>
            </a:r>
            <a:endParaRPr lang="en-US" sz="960" kern="0" spc="200" baseline="0" dirty="0">
              <a:solidFill>
                <a:srgbClr val="EF8A25"/>
              </a:solidFill>
              <a:latin typeface="Bahnschrift SemiBold" panose="020B0502040204020203" pitchFamily="34" charset="0"/>
            </a:endParaRPr>
          </a:p>
        </p:txBody>
      </p:sp>
      <p:sp>
        <p:nvSpPr>
          <p:cNvPr id="13" name="TextBox 12">
            <a:extLst>
              <a:ext uri="{FF2B5EF4-FFF2-40B4-BE49-F238E27FC236}">
                <a16:creationId xmlns:a16="http://schemas.microsoft.com/office/drawing/2014/main" id="{E4138135-6BD1-4C33-B2E2-88D6ADCFA4EE}"/>
              </a:ext>
            </a:extLst>
          </p:cNvPr>
          <p:cNvSpPr txBox="1"/>
          <p:nvPr/>
        </p:nvSpPr>
        <p:spPr>
          <a:xfrm>
            <a:off x="3000095" y="3684370"/>
            <a:ext cx="1597573"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PRACTICE</a:t>
            </a:r>
          </a:p>
        </p:txBody>
      </p:sp>
      <p:sp>
        <p:nvSpPr>
          <p:cNvPr id="14" name="Content Placeholder 2">
            <a:extLst>
              <a:ext uri="{FF2B5EF4-FFF2-40B4-BE49-F238E27FC236}">
                <a16:creationId xmlns:a16="http://schemas.microsoft.com/office/drawing/2014/main" id="{A6E6ECD1-E6F4-49BA-A0E7-470D3DEA247A}"/>
              </a:ext>
            </a:extLst>
          </p:cNvPr>
          <p:cNvSpPr txBox="1">
            <a:spLocks/>
          </p:cNvSpPr>
          <p:nvPr/>
        </p:nvSpPr>
        <p:spPr>
          <a:xfrm>
            <a:off x="3000095" y="4280970"/>
            <a:ext cx="1632532"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March 3, 2021</a:t>
            </a:r>
          </a:p>
          <a:p>
            <a:r>
              <a:rPr lang="en-US" sz="1600" dirty="0"/>
              <a:t>How to put DEAI into practice </a:t>
            </a:r>
            <a:br>
              <a:rPr lang="en-US" sz="1600" dirty="0"/>
            </a:br>
            <a:r>
              <a:rPr lang="en-US" sz="1600" dirty="0"/>
              <a:t>and create an anti-racist and multicultural organization.</a:t>
            </a:r>
          </a:p>
          <a:p>
            <a:endParaRPr lang="en-US" sz="1400" i="1" dirty="0"/>
          </a:p>
        </p:txBody>
      </p:sp>
      <p:sp>
        <p:nvSpPr>
          <p:cNvPr id="15" name="TextBox 14">
            <a:extLst>
              <a:ext uri="{FF2B5EF4-FFF2-40B4-BE49-F238E27FC236}">
                <a16:creationId xmlns:a16="http://schemas.microsoft.com/office/drawing/2014/main" id="{70086903-C842-4CC2-A192-08C0C0EC605D}"/>
              </a:ext>
            </a:extLst>
          </p:cNvPr>
          <p:cNvSpPr txBox="1"/>
          <p:nvPr/>
        </p:nvSpPr>
        <p:spPr>
          <a:xfrm>
            <a:off x="5033879" y="3480744"/>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THREE</a:t>
            </a:r>
          </a:p>
        </p:txBody>
      </p:sp>
      <p:sp>
        <p:nvSpPr>
          <p:cNvPr id="16" name="TextBox 15">
            <a:extLst>
              <a:ext uri="{FF2B5EF4-FFF2-40B4-BE49-F238E27FC236}">
                <a16:creationId xmlns:a16="http://schemas.microsoft.com/office/drawing/2014/main" id="{8B0BA113-904F-49E5-B2BB-69CAA30E6708}"/>
              </a:ext>
            </a:extLst>
          </p:cNvPr>
          <p:cNvSpPr txBox="1"/>
          <p:nvPr/>
        </p:nvSpPr>
        <p:spPr>
          <a:xfrm>
            <a:off x="5007601" y="3684370"/>
            <a:ext cx="1918141"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POLICY</a:t>
            </a:r>
          </a:p>
        </p:txBody>
      </p:sp>
      <p:sp>
        <p:nvSpPr>
          <p:cNvPr id="17" name="Content Placeholder 2">
            <a:extLst>
              <a:ext uri="{FF2B5EF4-FFF2-40B4-BE49-F238E27FC236}">
                <a16:creationId xmlns:a16="http://schemas.microsoft.com/office/drawing/2014/main" id="{83FBF6B2-E2F0-4684-8991-E188F040D0B2}"/>
              </a:ext>
            </a:extLst>
          </p:cNvPr>
          <p:cNvSpPr txBox="1">
            <a:spLocks/>
          </p:cNvSpPr>
          <p:nvPr/>
        </p:nvSpPr>
        <p:spPr>
          <a:xfrm>
            <a:off x="5007601" y="4280970"/>
            <a:ext cx="1668737"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April 7, 2021</a:t>
            </a:r>
          </a:p>
          <a:p>
            <a:pPr marL="0" marR="0">
              <a:spcBef>
                <a:spcPts val="0"/>
              </a:spcBef>
              <a:spcAft>
                <a:spcPts val="0"/>
              </a:spcAft>
            </a:pPr>
            <a:r>
              <a:rPr lang="en-US" sz="1600" kern="1200" dirty="0">
                <a:solidFill>
                  <a:schemeClr val="accent1">
                    <a:lumMod val="50000"/>
                  </a:schemeClr>
                </a:solidFill>
                <a:effectLst/>
                <a:ea typeface="Times New Roman" panose="02020603050405020304" pitchFamily="18" charset="0"/>
                <a:cs typeface="Times New Roman" panose="02020603050405020304" pitchFamily="18" charset="0"/>
              </a:rPr>
              <a:t>How to put DEAI in the center of an organization’s daily processes.</a:t>
            </a:r>
            <a:endParaRPr lang="en-US" sz="1600" dirty="0">
              <a:solidFill>
                <a:schemeClr val="accent1">
                  <a:lumMod val="50000"/>
                </a:schemeClr>
              </a:solidFill>
              <a:effectLst/>
              <a:ea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D6EC8506-FAA4-4167-B3D1-543425F74302}"/>
              </a:ext>
            </a:extLst>
          </p:cNvPr>
          <p:cNvSpPr txBox="1"/>
          <p:nvPr/>
        </p:nvSpPr>
        <p:spPr>
          <a:xfrm>
            <a:off x="7247782" y="3469393"/>
            <a:ext cx="1229710"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PART </a:t>
            </a:r>
            <a:r>
              <a:rPr lang="en-US" sz="960" kern="0" spc="200" dirty="0">
                <a:solidFill>
                  <a:srgbClr val="EF8A25"/>
                </a:solidFill>
                <a:latin typeface="Bahnschrift SemiBold" panose="020B0502040204020203" pitchFamily="34" charset="0"/>
              </a:rPr>
              <a:t>FOUR</a:t>
            </a:r>
            <a:endParaRPr lang="en-US" sz="960" kern="0" spc="200" baseline="0" dirty="0">
              <a:solidFill>
                <a:srgbClr val="EF8A25"/>
              </a:solidFill>
              <a:latin typeface="Bahnschrift SemiBold" panose="020B0502040204020203" pitchFamily="34" charset="0"/>
            </a:endParaRPr>
          </a:p>
        </p:txBody>
      </p:sp>
      <p:sp>
        <p:nvSpPr>
          <p:cNvPr id="19" name="TextBox 18">
            <a:extLst>
              <a:ext uri="{FF2B5EF4-FFF2-40B4-BE49-F238E27FC236}">
                <a16:creationId xmlns:a16="http://schemas.microsoft.com/office/drawing/2014/main" id="{9C135BC5-CC68-4293-8414-34CBADA7134F}"/>
              </a:ext>
            </a:extLst>
          </p:cNvPr>
          <p:cNvSpPr txBox="1"/>
          <p:nvPr/>
        </p:nvSpPr>
        <p:spPr>
          <a:xfrm>
            <a:off x="7221504" y="3673019"/>
            <a:ext cx="2249205"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PROMOTION</a:t>
            </a:r>
          </a:p>
        </p:txBody>
      </p:sp>
      <p:sp>
        <p:nvSpPr>
          <p:cNvPr id="20" name="Content Placeholder 2">
            <a:extLst>
              <a:ext uri="{FF2B5EF4-FFF2-40B4-BE49-F238E27FC236}">
                <a16:creationId xmlns:a16="http://schemas.microsoft.com/office/drawing/2014/main" id="{43666FB0-CA1E-4D7F-A76E-919F07167C36}"/>
              </a:ext>
            </a:extLst>
          </p:cNvPr>
          <p:cNvSpPr txBox="1">
            <a:spLocks/>
          </p:cNvSpPr>
          <p:nvPr/>
        </p:nvSpPr>
        <p:spPr>
          <a:xfrm>
            <a:off x="7221505" y="4269619"/>
            <a:ext cx="1725428"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May 5, 2021</a:t>
            </a:r>
          </a:p>
          <a:p>
            <a:r>
              <a:rPr lang="en-US" sz="1600" dirty="0"/>
              <a:t>Highlighting organizations that are in the process of placing DEAI in their current practices.</a:t>
            </a:r>
          </a:p>
        </p:txBody>
      </p:sp>
      <p:sp>
        <p:nvSpPr>
          <p:cNvPr id="23" name="TextBox 22">
            <a:extLst>
              <a:ext uri="{FF2B5EF4-FFF2-40B4-BE49-F238E27FC236}">
                <a16:creationId xmlns:a16="http://schemas.microsoft.com/office/drawing/2014/main" id="{EA4B71BF-904E-425E-A4DE-7BA0BF87B0F7}"/>
              </a:ext>
            </a:extLst>
          </p:cNvPr>
          <p:cNvSpPr txBox="1"/>
          <p:nvPr/>
        </p:nvSpPr>
        <p:spPr>
          <a:xfrm>
            <a:off x="9730883" y="3455906"/>
            <a:ext cx="1783959" cy="240066"/>
          </a:xfrm>
          <a:prstGeom prst="rect">
            <a:avLst/>
          </a:prstGeom>
          <a:noFill/>
        </p:spPr>
        <p:txBody>
          <a:bodyPr wrap="square" rtlCol="0">
            <a:spAutoFit/>
          </a:bodyPr>
          <a:lstStyle/>
          <a:p>
            <a:r>
              <a:rPr lang="en-US" sz="960" kern="0" spc="200" baseline="0" dirty="0">
                <a:solidFill>
                  <a:srgbClr val="EF8A25"/>
                </a:solidFill>
                <a:latin typeface="Bahnschrift SemiBold" panose="020B0502040204020203" pitchFamily="34" charset="0"/>
              </a:rPr>
              <a:t>SUMMIT EVENT</a:t>
            </a:r>
          </a:p>
        </p:txBody>
      </p:sp>
      <p:sp>
        <p:nvSpPr>
          <p:cNvPr id="24" name="TextBox 23">
            <a:extLst>
              <a:ext uri="{FF2B5EF4-FFF2-40B4-BE49-F238E27FC236}">
                <a16:creationId xmlns:a16="http://schemas.microsoft.com/office/drawing/2014/main" id="{EC52DF0E-B192-47B0-82D5-B7ED87FC7D9B}"/>
              </a:ext>
            </a:extLst>
          </p:cNvPr>
          <p:cNvSpPr txBox="1"/>
          <p:nvPr/>
        </p:nvSpPr>
        <p:spPr>
          <a:xfrm>
            <a:off x="9704606" y="3659532"/>
            <a:ext cx="2249205" cy="461665"/>
          </a:xfrm>
          <a:prstGeom prst="rect">
            <a:avLst/>
          </a:prstGeom>
          <a:noFill/>
        </p:spPr>
        <p:txBody>
          <a:bodyPr wrap="square" rtlCol="0">
            <a:spAutoFit/>
          </a:bodyPr>
          <a:lstStyle/>
          <a:p>
            <a:r>
              <a:rPr lang="en-US" sz="2400" dirty="0">
                <a:solidFill>
                  <a:srgbClr val="1B476B"/>
                </a:solidFill>
                <a:latin typeface="Bahnschrift Bold" panose="020B0502040204020203" pitchFamily="34" charset="0"/>
              </a:rPr>
              <a:t>SUMMIT</a:t>
            </a:r>
          </a:p>
        </p:txBody>
      </p:sp>
      <p:sp>
        <p:nvSpPr>
          <p:cNvPr id="25" name="Content Placeholder 2">
            <a:extLst>
              <a:ext uri="{FF2B5EF4-FFF2-40B4-BE49-F238E27FC236}">
                <a16:creationId xmlns:a16="http://schemas.microsoft.com/office/drawing/2014/main" id="{5AC54C8A-B978-4E3A-8D36-A98E45AF047F}"/>
              </a:ext>
            </a:extLst>
          </p:cNvPr>
          <p:cNvSpPr txBox="1">
            <a:spLocks/>
          </p:cNvSpPr>
          <p:nvPr/>
        </p:nvSpPr>
        <p:spPr>
          <a:xfrm>
            <a:off x="9704607" y="4256132"/>
            <a:ext cx="1628286" cy="1977943"/>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June 18, 2021</a:t>
            </a:r>
          </a:p>
          <a:p>
            <a:r>
              <a:rPr lang="en-US" sz="1600" dirty="0"/>
              <a:t>Highlighting organizations that are in the process of placing DEAI in their current practices.</a:t>
            </a:r>
          </a:p>
        </p:txBody>
      </p:sp>
      <p:cxnSp>
        <p:nvCxnSpPr>
          <p:cNvPr id="26" name="Straight Connector 25">
            <a:extLst>
              <a:ext uri="{FF2B5EF4-FFF2-40B4-BE49-F238E27FC236}">
                <a16:creationId xmlns:a16="http://schemas.microsoft.com/office/drawing/2014/main" id="{0F5B501A-4AE4-47A8-9C87-FDE8DD9FAE8C}"/>
              </a:ext>
            </a:extLst>
          </p:cNvPr>
          <p:cNvCxnSpPr>
            <a:cxnSpLocks/>
          </p:cNvCxnSpPr>
          <p:nvPr/>
        </p:nvCxnSpPr>
        <p:spPr>
          <a:xfrm flipH="1">
            <a:off x="786809" y="3512640"/>
            <a:ext cx="1768" cy="2752180"/>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3BBBB3-D0BB-48A0-A89E-829979647DD4}"/>
              </a:ext>
            </a:extLst>
          </p:cNvPr>
          <p:cNvCxnSpPr>
            <a:cxnSpLocks/>
          </p:cNvCxnSpPr>
          <p:nvPr/>
        </p:nvCxnSpPr>
        <p:spPr>
          <a:xfrm>
            <a:off x="2888021" y="3512640"/>
            <a:ext cx="0" cy="2510155"/>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F937DD-1DDD-4D53-91AD-DAB5E659F8A5}"/>
              </a:ext>
            </a:extLst>
          </p:cNvPr>
          <p:cNvCxnSpPr>
            <a:cxnSpLocks/>
          </p:cNvCxnSpPr>
          <p:nvPr/>
        </p:nvCxnSpPr>
        <p:spPr>
          <a:xfrm>
            <a:off x="4898125" y="3512640"/>
            <a:ext cx="0" cy="2005656"/>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2A4DA7-B2FB-4A15-BB22-67225DC125EF}"/>
              </a:ext>
            </a:extLst>
          </p:cNvPr>
          <p:cNvCxnSpPr>
            <a:cxnSpLocks/>
          </p:cNvCxnSpPr>
          <p:nvPr/>
        </p:nvCxnSpPr>
        <p:spPr>
          <a:xfrm>
            <a:off x="7107922" y="3512640"/>
            <a:ext cx="0" cy="2475186"/>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3DEC71-49FA-45A3-9EAA-C684652A0265}"/>
              </a:ext>
            </a:extLst>
          </p:cNvPr>
          <p:cNvCxnSpPr>
            <a:cxnSpLocks/>
          </p:cNvCxnSpPr>
          <p:nvPr/>
        </p:nvCxnSpPr>
        <p:spPr>
          <a:xfrm>
            <a:off x="9583218" y="3512640"/>
            <a:ext cx="0" cy="2475186"/>
          </a:xfrm>
          <a:prstGeom prst="line">
            <a:avLst/>
          </a:prstGeom>
          <a:ln w="25400">
            <a:solidFill>
              <a:srgbClr val="EF8A25"/>
            </a:solidFill>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C74CBDF2-1280-4924-A648-2DC9A8DF4906}"/>
              </a:ext>
            </a:extLst>
          </p:cNvPr>
          <p:cNvSpPr txBox="1">
            <a:spLocks/>
          </p:cNvSpPr>
          <p:nvPr/>
        </p:nvSpPr>
        <p:spPr>
          <a:xfrm>
            <a:off x="838199" y="1793466"/>
            <a:ext cx="8204947" cy="1410686"/>
          </a:xfrm>
          <a:prstGeom prst="rect">
            <a:avLst/>
          </a:prstGeom>
        </p:spPr>
        <p:txBody>
          <a:bodyPr anchor="b"/>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r>
              <a:rPr lang="en-US" dirty="0"/>
              <a:t>Lens of Equity Series</a:t>
            </a:r>
          </a:p>
        </p:txBody>
      </p:sp>
    </p:spTree>
    <p:extLst>
      <p:ext uri="{BB962C8B-B14F-4D97-AF65-F5344CB8AC3E}">
        <p14:creationId xmlns:p14="http://schemas.microsoft.com/office/powerpoint/2010/main" val="339959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F4C686F-9791-4CBE-B00D-004B2203D847}"/>
              </a:ext>
            </a:extLst>
          </p:cNvPr>
          <p:cNvPicPr>
            <a:picLocks noGrp="1" noChangeAspect="1"/>
          </p:cNvPicPr>
          <p:nvPr>
            <p:ph type="pic" sz="quarter" idx="13"/>
          </p:nvPr>
        </p:nvPicPr>
        <p:blipFill rotWithShape="1">
          <a:blip r:embed="rId3"/>
          <a:srcRect l="11995" r="11995"/>
          <a:stretch/>
        </p:blipFill>
        <p:spPr>
          <a:prstGeom prst="rect">
            <a:avLst/>
          </a:prstGeom>
        </p:spPr>
      </p:pic>
      <p:sp>
        <p:nvSpPr>
          <p:cNvPr id="2" name="Title 1">
            <a:extLst>
              <a:ext uri="{FF2B5EF4-FFF2-40B4-BE49-F238E27FC236}">
                <a16:creationId xmlns:a16="http://schemas.microsoft.com/office/drawing/2014/main" id="{DAF11052-3BF9-4EA4-9033-A21D653986B5}"/>
              </a:ext>
            </a:extLst>
          </p:cNvPr>
          <p:cNvSpPr>
            <a:spLocks noGrp="1"/>
          </p:cNvSpPr>
          <p:nvPr>
            <p:ph type="title"/>
          </p:nvPr>
        </p:nvSpPr>
        <p:spPr>
          <a:xfrm>
            <a:off x="8103141" y="1793465"/>
            <a:ext cx="3657600" cy="2369973"/>
          </a:xfrm>
        </p:spPr>
        <p:txBody>
          <a:bodyPr>
            <a:noAutofit/>
          </a:bodyPr>
          <a:lstStyle/>
          <a:p>
            <a:r>
              <a:rPr lang="en-US" dirty="0">
                <a:solidFill>
                  <a:srgbClr val="EF8A25"/>
                </a:solidFill>
              </a:rPr>
              <a:t>Intersectionality</a:t>
            </a:r>
            <a:r>
              <a:rPr lang="en-US" dirty="0"/>
              <a:t> </a:t>
            </a:r>
            <a:r>
              <a:rPr lang="en-US" dirty="0">
                <a:latin typeface="Bahnschrift SemiCondensed" panose="020B0502040204020203" pitchFamily="34" charset="0"/>
              </a:rPr>
              <a:t>is</a:t>
            </a:r>
            <a:r>
              <a:rPr lang="en-US" dirty="0"/>
              <a:t> </a:t>
            </a:r>
            <a:r>
              <a:rPr lang="en-US" b="1" dirty="0">
                <a:solidFill>
                  <a:srgbClr val="EF8A25"/>
                </a:solidFill>
              </a:rPr>
              <a:t>Culture</a:t>
            </a:r>
          </a:p>
        </p:txBody>
      </p:sp>
    </p:spTree>
    <p:extLst>
      <p:ext uri="{BB962C8B-B14F-4D97-AF65-F5344CB8AC3E}">
        <p14:creationId xmlns:p14="http://schemas.microsoft.com/office/powerpoint/2010/main" val="43425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ike Pence and Freedom Caucus">
            <a:extLst>
              <a:ext uri="{FF2B5EF4-FFF2-40B4-BE49-F238E27FC236}">
                <a16:creationId xmlns:a16="http://schemas.microsoft.com/office/drawing/2014/main" id="{4FCCE759-9A82-4252-8195-8981602AF9F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257" r="12257"/>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85001CD-AE20-47EC-8E26-6F45C2FD27E3}"/>
              </a:ext>
            </a:extLst>
          </p:cNvPr>
          <p:cNvSpPr>
            <a:spLocks noGrp="1"/>
          </p:cNvSpPr>
          <p:nvPr>
            <p:ph type="title"/>
          </p:nvPr>
        </p:nvSpPr>
        <p:spPr/>
        <p:txBody>
          <a:bodyPr/>
          <a:lstStyle/>
          <a:p>
            <a:r>
              <a:rPr lang="en-US" sz="2800" dirty="0"/>
              <a:t>Stages</a:t>
            </a:r>
            <a:r>
              <a:rPr lang="en-US" sz="3200" dirty="0"/>
              <a:t> of the IDI</a:t>
            </a:r>
            <a:br>
              <a:rPr lang="en-US" dirty="0"/>
            </a:br>
            <a:r>
              <a:rPr lang="en-US" dirty="0"/>
              <a:t>Denial</a:t>
            </a:r>
          </a:p>
        </p:txBody>
      </p:sp>
      <p:sp>
        <p:nvSpPr>
          <p:cNvPr id="6" name="Content Placeholder 5">
            <a:extLst>
              <a:ext uri="{FF2B5EF4-FFF2-40B4-BE49-F238E27FC236}">
                <a16:creationId xmlns:a16="http://schemas.microsoft.com/office/drawing/2014/main" id="{465AEB12-B855-49ED-98C6-C73C991552A4}"/>
              </a:ext>
            </a:extLst>
          </p:cNvPr>
          <p:cNvSpPr>
            <a:spLocks noGrp="1"/>
          </p:cNvSpPr>
          <p:nvPr>
            <p:ph idx="1"/>
          </p:nvPr>
        </p:nvSpPr>
        <p:spPr>
          <a:xfrm>
            <a:off x="8242917" y="3676262"/>
            <a:ext cx="3110885" cy="2202024"/>
          </a:xfrm>
        </p:spPr>
        <p:txBody>
          <a:bodyPr numCol="2"/>
          <a:lstStyle/>
          <a:p>
            <a:r>
              <a:rPr lang="en-US" sz="2400" b="1" dirty="0"/>
              <a:t>  </a:t>
            </a:r>
            <a:r>
              <a:rPr lang="en-US" sz="2400" b="1" dirty="0">
                <a:solidFill>
                  <a:srgbClr val="EF8A25"/>
                </a:solidFill>
              </a:rPr>
              <a:t>D</a:t>
            </a:r>
            <a:r>
              <a:rPr lang="en-US" sz="2400" dirty="0"/>
              <a:t>on’t</a:t>
            </a:r>
            <a:br>
              <a:rPr lang="en-US" sz="2400" dirty="0"/>
            </a:br>
            <a:r>
              <a:rPr lang="en-US" sz="2400" dirty="0"/>
              <a:t>  </a:t>
            </a:r>
            <a:r>
              <a:rPr lang="en-US" sz="2400" b="1" dirty="0">
                <a:solidFill>
                  <a:srgbClr val="EF8A25"/>
                </a:solidFill>
              </a:rPr>
              <a:t>E</a:t>
            </a:r>
            <a:r>
              <a:rPr lang="en-US" sz="2400" dirty="0"/>
              <a:t>ven</a:t>
            </a:r>
            <a:br>
              <a:rPr lang="en-US" sz="2400" dirty="0"/>
            </a:br>
            <a:r>
              <a:rPr lang="en-US" sz="2400" dirty="0" err="1"/>
              <a:t>k</a:t>
            </a:r>
            <a:r>
              <a:rPr lang="en-US" sz="2400" b="1" dirty="0" err="1">
                <a:solidFill>
                  <a:srgbClr val="EF8A25"/>
                </a:solidFill>
              </a:rPr>
              <a:t>N</a:t>
            </a:r>
            <a:r>
              <a:rPr lang="en-US" sz="2400" dirty="0" err="1"/>
              <a:t>ow</a:t>
            </a:r>
            <a:br>
              <a:rPr lang="en-US" sz="2400" dirty="0"/>
            </a:br>
            <a:r>
              <a:rPr lang="en-US" sz="2400" dirty="0"/>
              <a:t>  </a:t>
            </a:r>
            <a:r>
              <a:rPr lang="en-US" sz="2400" dirty="0">
                <a:solidFill>
                  <a:srgbClr val="EF8A25"/>
                </a:solidFill>
              </a:rPr>
              <a:t> </a:t>
            </a:r>
            <a:r>
              <a:rPr lang="en-US" sz="2400" b="1" dirty="0">
                <a:solidFill>
                  <a:srgbClr val="EF8A25"/>
                </a:solidFill>
              </a:rPr>
              <a:t>I</a:t>
            </a:r>
            <a:br>
              <a:rPr lang="en-US" sz="2400" b="1" dirty="0"/>
            </a:br>
            <a:r>
              <a:rPr lang="en-US" sz="2400" b="1" dirty="0"/>
              <a:t>  </a:t>
            </a:r>
            <a:r>
              <a:rPr lang="en-US" sz="2400" b="1" dirty="0">
                <a:solidFill>
                  <a:srgbClr val="EF8A25"/>
                </a:solidFill>
              </a:rPr>
              <a:t>A</a:t>
            </a:r>
            <a:r>
              <a:rPr lang="en-US" sz="2400" dirty="0"/>
              <a:t>m</a:t>
            </a:r>
            <a:br>
              <a:rPr lang="en-US" sz="2400" dirty="0"/>
            </a:br>
            <a:r>
              <a:rPr lang="en-US" sz="2400" dirty="0"/>
              <a:t>  </a:t>
            </a:r>
            <a:r>
              <a:rPr lang="en-US" sz="2400" b="1" dirty="0">
                <a:solidFill>
                  <a:srgbClr val="EF8A25"/>
                </a:solidFill>
              </a:rPr>
              <a:t>L</a:t>
            </a:r>
            <a:r>
              <a:rPr lang="en-US" sz="2400" dirty="0"/>
              <a:t>ying</a:t>
            </a:r>
          </a:p>
          <a:p>
            <a:endParaRPr lang="en-US" sz="2000" dirty="0"/>
          </a:p>
          <a:p>
            <a:pPr marL="91440" indent="-91440"/>
            <a:r>
              <a:rPr lang="en-US" sz="1600" dirty="0"/>
              <a:t>- Emmanuel </a:t>
            </a:r>
            <a:r>
              <a:rPr lang="en-US" sz="1600" dirty="0" err="1"/>
              <a:t>Acho</a:t>
            </a:r>
            <a:r>
              <a:rPr lang="en-US" sz="1600" dirty="0"/>
              <a:t>,</a:t>
            </a:r>
            <a:br>
              <a:rPr lang="en-US" sz="1600" dirty="0"/>
            </a:br>
            <a:r>
              <a:rPr lang="en-US" sz="1600" i="1" dirty="0"/>
              <a:t>Uncomfortable Conversations With a Black Man</a:t>
            </a:r>
          </a:p>
          <a:p>
            <a:pPr algn="ctr"/>
            <a:endParaRPr lang="en-US" sz="4800" b="1" dirty="0">
              <a:solidFill>
                <a:srgbClr val="EF8A25"/>
              </a:solidFill>
              <a:latin typeface="Bahnschrift" panose="020B0502040204020203" pitchFamily="34" charset="0"/>
            </a:endParaRPr>
          </a:p>
        </p:txBody>
      </p:sp>
      <p:sp>
        <p:nvSpPr>
          <p:cNvPr id="8" name="Content Placeholder 5">
            <a:extLst>
              <a:ext uri="{FF2B5EF4-FFF2-40B4-BE49-F238E27FC236}">
                <a16:creationId xmlns:a16="http://schemas.microsoft.com/office/drawing/2014/main" id="{AFE43D9D-860E-41FB-90F1-C025E9FF6434}"/>
              </a:ext>
            </a:extLst>
          </p:cNvPr>
          <p:cNvSpPr txBox="1">
            <a:spLocks/>
          </p:cNvSpPr>
          <p:nvPr/>
        </p:nvSpPr>
        <p:spPr>
          <a:xfrm>
            <a:off x="838198" y="5556933"/>
            <a:ext cx="8928539" cy="696722"/>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p>
        </p:txBody>
      </p:sp>
    </p:spTree>
    <p:extLst>
      <p:ext uri="{BB962C8B-B14F-4D97-AF65-F5344CB8AC3E}">
        <p14:creationId xmlns:p14="http://schemas.microsoft.com/office/powerpoint/2010/main" val="264669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B2192F39-98DF-4850-87A5-B029BC920570}"/>
              </a:ext>
            </a:extLst>
          </p:cNvPr>
          <p:cNvPicPr>
            <a:picLocks noGrp="1" noChangeAspect="1"/>
          </p:cNvPicPr>
          <p:nvPr>
            <p:ph type="pic" sz="quarter" idx="13"/>
          </p:nvPr>
        </p:nvPicPr>
        <p:blipFill>
          <a:blip r:embed="rId3"/>
          <a:srcRect l="12681" r="12681"/>
          <a:stretch>
            <a:fillRect/>
          </a:stretch>
        </p:blipFill>
        <p:spPr>
          <a:prstGeom prst="rect">
            <a:avLst/>
          </a:prstGeom>
        </p:spPr>
      </p:pic>
      <p:sp>
        <p:nvSpPr>
          <p:cNvPr id="6" name="Content Placeholder 5">
            <a:extLst>
              <a:ext uri="{FF2B5EF4-FFF2-40B4-BE49-F238E27FC236}">
                <a16:creationId xmlns:a16="http://schemas.microsoft.com/office/drawing/2014/main" id="{F0B6517E-DEEC-47B4-AE45-7A68C4C03B81}"/>
              </a:ext>
            </a:extLst>
          </p:cNvPr>
          <p:cNvSpPr>
            <a:spLocks noGrp="1"/>
          </p:cNvSpPr>
          <p:nvPr>
            <p:ph idx="1"/>
          </p:nvPr>
        </p:nvSpPr>
        <p:spPr/>
        <p:txBody>
          <a:bodyPr/>
          <a:lstStyle/>
          <a:p>
            <a:endParaRPr lang="en-US" dirty="0"/>
          </a:p>
          <a:p>
            <a:endParaRPr lang="en-US" dirty="0"/>
          </a:p>
        </p:txBody>
      </p:sp>
      <p:sp>
        <p:nvSpPr>
          <p:cNvPr id="16" name="Title 1">
            <a:extLst>
              <a:ext uri="{FF2B5EF4-FFF2-40B4-BE49-F238E27FC236}">
                <a16:creationId xmlns:a16="http://schemas.microsoft.com/office/drawing/2014/main" id="{BBBF8083-F244-47FF-B373-9F68BE556BE4}"/>
              </a:ext>
            </a:extLst>
          </p:cNvPr>
          <p:cNvSpPr txBox="1">
            <a:spLocks/>
          </p:cNvSpPr>
          <p:nvPr/>
        </p:nvSpPr>
        <p:spPr>
          <a:xfrm>
            <a:off x="8242917" y="2505957"/>
            <a:ext cx="3531298" cy="1657481"/>
          </a:xfrm>
          <a:prstGeom prst="rect">
            <a:avLst/>
          </a:prstGeom>
        </p:spPr>
        <p:txBody>
          <a:bodyPr anchor="b"/>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r>
              <a:rPr lang="en-US" sz="2800" dirty="0"/>
              <a:t>Stages</a:t>
            </a:r>
            <a:r>
              <a:rPr lang="en-US" sz="3200" dirty="0"/>
              <a:t> of the IDI</a:t>
            </a:r>
            <a:br>
              <a:rPr lang="en-US" dirty="0"/>
            </a:br>
            <a:r>
              <a:rPr lang="en-US" dirty="0"/>
              <a:t>Polarization</a:t>
            </a:r>
            <a:endParaRPr lang="en-US" sz="5400" dirty="0"/>
          </a:p>
        </p:txBody>
      </p:sp>
    </p:spTree>
    <p:extLst>
      <p:ext uri="{BB962C8B-B14F-4D97-AF65-F5344CB8AC3E}">
        <p14:creationId xmlns:p14="http://schemas.microsoft.com/office/powerpoint/2010/main" val="414633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3DB88CC-299F-4615-A698-FB0903E82309}"/>
              </a:ext>
            </a:extLst>
          </p:cNvPr>
          <p:cNvPicPr>
            <a:picLocks noGrp="1" noChangeAspect="1"/>
          </p:cNvPicPr>
          <p:nvPr>
            <p:ph type="pic" sz="quarter" idx="13"/>
          </p:nvPr>
        </p:nvPicPr>
        <p:blipFill rotWithShape="1">
          <a:blip r:embed="rId3"/>
          <a:srcRect l="18003" r="18003"/>
          <a:stretch/>
        </p:blipFill>
        <p:spPr>
          <a:prstGeom prst="rect">
            <a:avLst/>
          </a:prstGeom>
        </p:spPr>
      </p:pic>
      <p:sp>
        <p:nvSpPr>
          <p:cNvPr id="12" name="Title 1">
            <a:extLst>
              <a:ext uri="{FF2B5EF4-FFF2-40B4-BE49-F238E27FC236}">
                <a16:creationId xmlns:a16="http://schemas.microsoft.com/office/drawing/2014/main" id="{C1781401-E533-488E-B1B1-4D2B72766774}"/>
              </a:ext>
            </a:extLst>
          </p:cNvPr>
          <p:cNvSpPr>
            <a:spLocks noGrp="1"/>
          </p:cNvSpPr>
          <p:nvPr>
            <p:ph type="title"/>
          </p:nvPr>
        </p:nvSpPr>
        <p:spPr>
          <a:xfrm>
            <a:off x="8242917" y="2505957"/>
            <a:ext cx="3531298" cy="1657481"/>
          </a:xfrm>
        </p:spPr>
        <p:txBody>
          <a:bodyPr/>
          <a:lstStyle/>
          <a:p>
            <a:r>
              <a:rPr kumimoji="0" lang="en-US" sz="28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Stages</a:t>
            </a:r>
            <a:r>
              <a:rPr kumimoji="0" lang="en-US" sz="32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 of the IDI</a:t>
            </a:r>
            <a:br>
              <a:rPr kumimoji="0" lang="en-US" sz="42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br>
            <a:r>
              <a:rPr kumimoji="0" lang="en-US" sz="42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Minimization</a:t>
            </a:r>
            <a:endParaRPr lang="en-US" sz="5400" dirty="0"/>
          </a:p>
        </p:txBody>
      </p:sp>
      <p:sp>
        <p:nvSpPr>
          <p:cNvPr id="13" name="Content Placeholder 25">
            <a:extLst>
              <a:ext uri="{FF2B5EF4-FFF2-40B4-BE49-F238E27FC236}">
                <a16:creationId xmlns:a16="http://schemas.microsoft.com/office/drawing/2014/main" id="{B19282E0-D17A-4742-B52A-7C39BDF667BC}"/>
              </a:ext>
            </a:extLst>
          </p:cNvPr>
          <p:cNvSpPr>
            <a:spLocks noGrp="1"/>
          </p:cNvSpPr>
          <p:nvPr>
            <p:ph idx="1"/>
          </p:nvPr>
        </p:nvSpPr>
        <p:spPr>
          <a:xfrm>
            <a:off x="8242917" y="4494378"/>
            <a:ext cx="3531298" cy="1657481"/>
          </a:xfrm>
        </p:spPr>
        <p:txBody>
          <a:bodyPr/>
          <a:lstStyle/>
          <a:p>
            <a:endParaRPr lang="en-US" dirty="0"/>
          </a:p>
        </p:txBody>
      </p:sp>
    </p:spTree>
    <p:extLst>
      <p:ext uri="{BB962C8B-B14F-4D97-AF65-F5344CB8AC3E}">
        <p14:creationId xmlns:p14="http://schemas.microsoft.com/office/powerpoint/2010/main" val="2236138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64EBEC1-A498-4A0F-B20C-451C4928FF21}"/>
              </a:ext>
            </a:extLst>
          </p:cNvPr>
          <p:cNvPicPr>
            <a:picLocks noGrp="1" noChangeAspect="1"/>
          </p:cNvPicPr>
          <p:nvPr>
            <p:ph type="pic" sz="quarter" idx="13"/>
          </p:nvPr>
        </p:nvPicPr>
        <p:blipFill rotWithShape="1">
          <a:blip r:embed="rId3"/>
          <a:srcRect t="9170" b="9170"/>
          <a:stretch/>
        </p:blipFill>
        <p:spPr>
          <a:prstGeom prst="rect">
            <a:avLst/>
          </a:prstGeom>
        </p:spPr>
      </p:pic>
      <p:sp>
        <p:nvSpPr>
          <p:cNvPr id="11" name="Title 1">
            <a:extLst>
              <a:ext uri="{FF2B5EF4-FFF2-40B4-BE49-F238E27FC236}">
                <a16:creationId xmlns:a16="http://schemas.microsoft.com/office/drawing/2014/main" id="{4FCFDEB1-D58C-4463-9B1B-886FD22250FD}"/>
              </a:ext>
            </a:extLst>
          </p:cNvPr>
          <p:cNvSpPr txBox="1">
            <a:spLocks/>
          </p:cNvSpPr>
          <p:nvPr/>
        </p:nvSpPr>
        <p:spPr>
          <a:xfrm>
            <a:off x="8242917" y="2505957"/>
            <a:ext cx="3531298" cy="1657481"/>
          </a:xfrm>
          <a:prstGeom prst="rect">
            <a:avLst/>
          </a:prstGeom>
        </p:spPr>
        <p:txBody>
          <a:bodyPr anchor="b"/>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r>
              <a:rPr lang="en-US" sz="2800" dirty="0"/>
              <a:t>Stages</a:t>
            </a:r>
            <a:r>
              <a:rPr lang="en-US" sz="3200" dirty="0"/>
              <a:t> of the IDI</a:t>
            </a:r>
            <a:br>
              <a:rPr lang="en-US" dirty="0"/>
            </a:br>
            <a:r>
              <a:rPr lang="en-US" dirty="0"/>
              <a:t>Acceptance</a:t>
            </a:r>
            <a:endParaRPr lang="en-US" sz="5400" dirty="0"/>
          </a:p>
        </p:txBody>
      </p:sp>
      <p:sp>
        <p:nvSpPr>
          <p:cNvPr id="12" name="Content Placeholder 25">
            <a:extLst>
              <a:ext uri="{FF2B5EF4-FFF2-40B4-BE49-F238E27FC236}">
                <a16:creationId xmlns:a16="http://schemas.microsoft.com/office/drawing/2014/main" id="{2E37B35B-53E6-40D0-8765-5DCE08EFF2E0}"/>
              </a:ext>
            </a:extLst>
          </p:cNvPr>
          <p:cNvSpPr>
            <a:spLocks noGrp="1"/>
          </p:cNvSpPr>
          <p:nvPr>
            <p:ph idx="1"/>
          </p:nvPr>
        </p:nvSpPr>
        <p:spPr>
          <a:xfrm>
            <a:off x="8242917" y="4494378"/>
            <a:ext cx="3531298" cy="1657481"/>
          </a:xfrm>
        </p:spPr>
        <p:txBody>
          <a:bodyPr/>
          <a:lstStyle/>
          <a:p>
            <a:endParaRPr lang="en-US" dirty="0"/>
          </a:p>
        </p:txBody>
      </p:sp>
    </p:spTree>
    <p:extLst>
      <p:ext uri="{BB962C8B-B14F-4D97-AF65-F5344CB8AC3E}">
        <p14:creationId xmlns:p14="http://schemas.microsoft.com/office/powerpoint/2010/main" val="195583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1F3695D9-CD87-44F0-87C4-C588E9C74880}"/>
              </a:ext>
            </a:extLst>
          </p:cNvPr>
          <p:cNvPicPr>
            <a:picLocks noGrp="1" noChangeAspect="1"/>
          </p:cNvPicPr>
          <p:nvPr>
            <p:ph type="pic" sz="quarter" idx="13"/>
          </p:nvPr>
        </p:nvPicPr>
        <p:blipFill rotWithShape="1">
          <a:blip r:embed="rId3"/>
          <a:srcRect l="22955" r="1145"/>
          <a:stretch/>
        </p:blipFill>
        <p:spPr>
          <a:xfrm>
            <a:off x="0" y="0"/>
            <a:ext cx="7785717" cy="6858000"/>
          </a:xfrm>
          <a:prstGeom prst="rect">
            <a:avLst/>
          </a:prstGeom>
        </p:spPr>
      </p:pic>
      <p:sp>
        <p:nvSpPr>
          <p:cNvPr id="2" name="Title 1">
            <a:extLst>
              <a:ext uri="{FF2B5EF4-FFF2-40B4-BE49-F238E27FC236}">
                <a16:creationId xmlns:a16="http://schemas.microsoft.com/office/drawing/2014/main" id="{5C75975F-69ED-4183-A29E-E351754F195C}"/>
              </a:ext>
            </a:extLst>
          </p:cNvPr>
          <p:cNvSpPr>
            <a:spLocks noGrp="1"/>
          </p:cNvSpPr>
          <p:nvPr>
            <p:ph type="title"/>
          </p:nvPr>
        </p:nvSpPr>
        <p:spPr>
          <a:xfrm>
            <a:off x="8242917" y="2505957"/>
            <a:ext cx="3531298" cy="1657481"/>
          </a:xfrm>
        </p:spPr>
        <p:txBody>
          <a:bodyPr/>
          <a:lstStyle/>
          <a:p>
            <a:r>
              <a:rPr kumimoji="0" lang="en-US" sz="28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Stages</a:t>
            </a:r>
            <a:r>
              <a:rPr kumimoji="0" lang="en-US" sz="32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 of the IDI</a:t>
            </a:r>
            <a:br>
              <a:rPr kumimoji="0" lang="en-US" sz="42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br>
            <a:r>
              <a:rPr kumimoji="0" lang="en-US" sz="42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Adaptation</a:t>
            </a:r>
            <a:endParaRPr lang="en-US" sz="5400" dirty="0"/>
          </a:p>
        </p:txBody>
      </p:sp>
      <p:sp>
        <p:nvSpPr>
          <p:cNvPr id="26" name="Content Placeholder 25">
            <a:extLst>
              <a:ext uri="{FF2B5EF4-FFF2-40B4-BE49-F238E27FC236}">
                <a16:creationId xmlns:a16="http://schemas.microsoft.com/office/drawing/2014/main" id="{BBED0C02-B1E3-4ADF-8A99-26BE555C8548}"/>
              </a:ext>
            </a:extLst>
          </p:cNvPr>
          <p:cNvSpPr>
            <a:spLocks noGrp="1"/>
          </p:cNvSpPr>
          <p:nvPr>
            <p:ph idx="1"/>
          </p:nvPr>
        </p:nvSpPr>
        <p:spPr>
          <a:xfrm>
            <a:off x="8242917" y="4494378"/>
            <a:ext cx="3531298" cy="1657481"/>
          </a:xfrm>
        </p:spPr>
        <p:txBody>
          <a:bodyPr/>
          <a:lstStyle/>
          <a:p>
            <a:endParaRPr lang="en-US" dirty="0"/>
          </a:p>
        </p:txBody>
      </p:sp>
    </p:spTree>
    <p:extLst>
      <p:ext uri="{BB962C8B-B14F-4D97-AF65-F5344CB8AC3E}">
        <p14:creationId xmlns:p14="http://schemas.microsoft.com/office/powerpoint/2010/main" val="263235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ss, way, scene, road&#10;&#10;Description automatically generated">
            <a:extLst>
              <a:ext uri="{FF2B5EF4-FFF2-40B4-BE49-F238E27FC236}">
                <a16:creationId xmlns:a16="http://schemas.microsoft.com/office/drawing/2014/main" id="{884A20B1-90F0-4E8B-8F75-07AF265D7E14}"/>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7067" r="17067"/>
          <a:stretch/>
        </p:blipFill>
        <p:spPr/>
      </p:pic>
      <p:sp>
        <p:nvSpPr>
          <p:cNvPr id="3" name="Title 2">
            <a:extLst>
              <a:ext uri="{FF2B5EF4-FFF2-40B4-BE49-F238E27FC236}">
                <a16:creationId xmlns:a16="http://schemas.microsoft.com/office/drawing/2014/main" id="{8A6832CA-2B57-442B-BCED-64B1BEF9F943}"/>
              </a:ext>
            </a:extLst>
          </p:cNvPr>
          <p:cNvSpPr>
            <a:spLocks noGrp="1"/>
          </p:cNvSpPr>
          <p:nvPr>
            <p:ph type="title"/>
          </p:nvPr>
        </p:nvSpPr>
        <p:spPr/>
        <p:txBody>
          <a:bodyPr/>
          <a:lstStyle/>
          <a:p>
            <a:r>
              <a:rPr lang="en-US" dirty="0"/>
              <a:t>The IDI</a:t>
            </a:r>
          </a:p>
        </p:txBody>
      </p:sp>
      <p:sp>
        <p:nvSpPr>
          <p:cNvPr id="4" name="Content Placeholder 3">
            <a:extLst>
              <a:ext uri="{FF2B5EF4-FFF2-40B4-BE49-F238E27FC236}">
                <a16:creationId xmlns:a16="http://schemas.microsoft.com/office/drawing/2014/main" id="{BD8F13EE-BCFE-4545-B9BD-C5E28DF87849}"/>
              </a:ext>
            </a:extLst>
          </p:cNvPr>
          <p:cNvSpPr>
            <a:spLocks noGrp="1"/>
          </p:cNvSpPr>
          <p:nvPr>
            <p:ph idx="1"/>
          </p:nvPr>
        </p:nvSpPr>
        <p:spPr>
          <a:xfrm>
            <a:off x="8242917" y="3576613"/>
            <a:ext cx="3531298" cy="1657481"/>
          </a:xfrm>
        </p:spPr>
        <p:txBody>
          <a:bodyPr/>
          <a:lstStyle/>
          <a:p>
            <a:r>
              <a:rPr lang="en-US" sz="2000" dirty="0"/>
              <a:t>Is a practical tool to start an individual and an organization on their journey to becoming culturally competent.</a:t>
            </a:r>
          </a:p>
        </p:txBody>
      </p:sp>
    </p:spTree>
    <p:extLst>
      <p:ext uri="{BB962C8B-B14F-4D97-AF65-F5344CB8AC3E}">
        <p14:creationId xmlns:p14="http://schemas.microsoft.com/office/powerpoint/2010/main" val="29751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E78E740D-F2CD-4CAE-8977-030B5955D299}"/>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F153255A-A12A-4740-894B-8E9F6857EA12}"/>
              </a:ext>
            </a:extLst>
          </p:cNvPr>
          <p:cNvSpPr>
            <a:spLocks noGrp="1"/>
          </p:cNvSpPr>
          <p:nvPr>
            <p:ph idx="1"/>
          </p:nvPr>
        </p:nvSpPr>
        <p:spPr>
          <a:xfrm>
            <a:off x="838200" y="3556748"/>
            <a:ext cx="6871138" cy="1099228"/>
          </a:xfrm>
        </p:spPr>
        <p:txBody>
          <a:bodyPr numCol="1"/>
          <a:lstStyle/>
          <a:p>
            <a:r>
              <a:rPr lang="en-US" sz="1600" dirty="0">
                <a:solidFill>
                  <a:schemeClr val="accent1">
                    <a:lumMod val="50000"/>
                  </a:schemeClr>
                </a:solidFill>
              </a:rPr>
              <a:t>A new and growing library filled with starter templates and sample documents like the ones listed here can be found at:</a:t>
            </a:r>
          </a:p>
          <a:p>
            <a:r>
              <a:rPr lang="en-US" sz="1600" b="1" dirty="0">
                <a:solidFill>
                  <a:srgbClr val="EF8A25"/>
                </a:solidFill>
              </a:rPr>
              <a:t>pccetf.org/document-library</a:t>
            </a:r>
          </a:p>
        </p:txBody>
      </p:sp>
      <p:sp>
        <p:nvSpPr>
          <p:cNvPr id="8" name="TextBox 7">
            <a:extLst>
              <a:ext uri="{FF2B5EF4-FFF2-40B4-BE49-F238E27FC236}">
                <a16:creationId xmlns:a16="http://schemas.microsoft.com/office/drawing/2014/main" id="{54A72B44-7C1A-43CE-9884-111554624D44}"/>
              </a:ext>
            </a:extLst>
          </p:cNvPr>
          <p:cNvSpPr txBox="1"/>
          <p:nvPr/>
        </p:nvSpPr>
        <p:spPr>
          <a:xfrm>
            <a:off x="838198" y="4695093"/>
            <a:ext cx="6719597" cy="1523494"/>
          </a:xfrm>
          <a:prstGeom prst="rect">
            <a:avLst/>
          </a:prstGeom>
          <a:noFill/>
        </p:spPr>
        <p:txBody>
          <a:bodyPr wrap="square" numCol="2">
            <a:spAutoFit/>
          </a:bodyPr>
          <a:lstStyle/>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1B476B"/>
                </a:solidFill>
                <a:effectLst/>
                <a:uLnTx/>
                <a:uFillTx/>
                <a:latin typeface="Bahnschrift SemiBold SemiConden" panose="020B0502040204020203" pitchFamily="34" charset="0"/>
              </a:rPr>
              <a:t>PCCETF Continuum of Change</a:t>
            </a:r>
          </a:p>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lang="en-US" sz="1400" dirty="0">
                <a:solidFill>
                  <a:srgbClr val="1B476B"/>
                </a:solidFill>
                <a:latin typeface="Bahnschrift SemiBold SemiConden" panose="020B0502040204020203" pitchFamily="34" charset="0"/>
              </a:rPr>
              <a:t>Continuum to becoming an Anti-Racist </a:t>
            </a:r>
            <a:br>
              <a:rPr lang="en-US" sz="1400" dirty="0">
                <a:solidFill>
                  <a:srgbClr val="1B476B"/>
                </a:solidFill>
                <a:latin typeface="Bahnschrift SemiBold SemiConden" panose="020B0502040204020203" pitchFamily="34" charset="0"/>
              </a:rPr>
            </a:br>
            <a:r>
              <a:rPr lang="en-US" sz="1400" dirty="0">
                <a:solidFill>
                  <a:srgbClr val="1B476B"/>
                </a:solidFill>
                <a:latin typeface="Bahnschrift SemiBold SemiConden" panose="020B0502040204020203" pitchFamily="34" charset="0"/>
              </a:rPr>
              <a:t>and Multicultural organization</a:t>
            </a:r>
            <a:endParaRPr kumimoji="0" lang="en-US" sz="1400" b="0" i="0" u="none" strike="noStrike" kern="1200" cap="none" spc="0" normalizeH="0" baseline="0" noProof="0" dirty="0">
              <a:ln>
                <a:noFill/>
              </a:ln>
              <a:solidFill>
                <a:srgbClr val="1B476B"/>
              </a:solidFill>
              <a:effectLst/>
              <a:uLnTx/>
              <a:uFillTx/>
              <a:latin typeface="Bahnschrift SemiBold SemiConden" panose="020B0502040204020203" pitchFamily="34" charset="0"/>
            </a:endParaRPr>
          </a:p>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1B476B"/>
                </a:solidFill>
                <a:effectLst/>
                <a:uLnTx/>
                <a:uFillTx/>
                <a:latin typeface="Bahnschrift SemiBold SemiConden" panose="020B0502040204020203" pitchFamily="34" charset="0"/>
              </a:rPr>
              <a:t>Eight-Twenty Eight’s 828 Tracker Assessment Worksheet</a:t>
            </a:r>
          </a:p>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1B476B"/>
                </a:solidFill>
                <a:effectLst/>
                <a:uLnTx/>
                <a:uFillTx/>
                <a:latin typeface="Bahnschrift SemiBold SemiConden" panose="020B0502040204020203" pitchFamily="34" charset="0"/>
              </a:rPr>
              <a:t>6 Steps leaders can take to become </a:t>
            </a:r>
            <a:br>
              <a:rPr kumimoji="0" lang="en-US" sz="1400" b="0" i="0" u="none" strike="noStrike" kern="1200" cap="none" spc="0" normalizeH="0" baseline="0" noProof="0" dirty="0">
                <a:ln>
                  <a:noFill/>
                </a:ln>
                <a:solidFill>
                  <a:srgbClr val="1B476B"/>
                </a:solidFill>
                <a:effectLst/>
                <a:uLnTx/>
                <a:uFillTx/>
                <a:latin typeface="Bahnschrift SemiBold SemiConden" panose="020B0502040204020203" pitchFamily="34" charset="0"/>
              </a:rPr>
            </a:br>
            <a:r>
              <a:rPr kumimoji="0" lang="en-US" sz="1400" b="0" i="0" u="none" strike="noStrike" kern="1200" cap="none" spc="0" normalizeH="0" baseline="0" noProof="0" dirty="0">
                <a:ln>
                  <a:noFill/>
                </a:ln>
                <a:solidFill>
                  <a:srgbClr val="1B476B"/>
                </a:solidFill>
                <a:effectLst/>
                <a:uLnTx/>
                <a:uFillTx/>
                <a:latin typeface="Bahnschrift SemiBold SemiConden" panose="020B0502040204020203" pitchFamily="34" charset="0"/>
              </a:rPr>
              <a:t>Anti-Racist</a:t>
            </a:r>
          </a:p>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1B476B"/>
                </a:solidFill>
                <a:effectLst/>
                <a:uLnTx/>
                <a:uFillTx/>
                <a:latin typeface="Bahnschrift SemiBold SemiConden" panose="020B0502040204020203" pitchFamily="34" charset="0"/>
              </a:rPr>
              <a:t>IDI Inventory information</a:t>
            </a:r>
          </a:p>
          <a:p>
            <a:pPr marL="285750" marR="0" lvl="0" indent="-285750" algn="l" defTabSz="914400" rtl="0" eaLnBrk="1" fontAlgn="auto" latinLnBrk="0" hangingPunct="1">
              <a:lnSpc>
                <a:spcPct val="90000"/>
              </a:lnSpc>
              <a:spcBef>
                <a:spcPts val="0"/>
              </a:spcBef>
              <a:spcAft>
                <a:spcPts val="1200"/>
              </a:spcAft>
              <a:buClr>
                <a:srgbClr val="EF8A2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1B476B"/>
                </a:solidFill>
                <a:effectLst/>
                <a:uLnTx/>
                <a:uFillTx/>
                <a:latin typeface="Bahnschrift SemiBold SemiConden" panose="020B0502040204020203" pitchFamily="34" charset="0"/>
              </a:rPr>
              <a:t>Dare to Lead podcast with Darlene Brown</a:t>
            </a:r>
          </a:p>
        </p:txBody>
      </p:sp>
    </p:spTree>
    <p:extLst>
      <p:ext uri="{BB962C8B-B14F-4D97-AF65-F5344CB8AC3E}">
        <p14:creationId xmlns:p14="http://schemas.microsoft.com/office/powerpoint/2010/main" val="157034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CA4F7E-5351-4DA3-9A9E-3B5C942E3D69}"/>
              </a:ext>
            </a:extLst>
          </p:cNvPr>
          <p:cNvSpPr>
            <a:spLocks noGrp="1"/>
          </p:cNvSpPr>
          <p:nvPr>
            <p:ph type="body" sz="quarter" idx="14"/>
          </p:nvPr>
        </p:nvSpPr>
        <p:spPr>
          <a:xfrm>
            <a:off x="8847973" y="4598695"/>
            <a:ext cx="2851658" cy="601663"/>
          </a:xfrm>
        </p:spPr>
        <p:txBody>
          <a:bodyPr/>
          <a:lstStyle/>
          <a:p>
            <a:r>
              <a:rPr lang="en-US" sz="4400" dirty="0"/>
              <a:t>POLICY</a:t>
            </a:r>
            <a:endParaRPr lang="en-US" dirty="0"/>
          </a:p>
        </p:txBody>
      </p:sp>
      <p:sp>
        <p:nvSpPr>
          <p:cNvPr id="5" name="Text Placeholder 4">
            <a:extLst>
              <a:ext uri="{FF2B5EF4-FFF2-40B4-BE49-F238E27FC236}">
                <a16:creationId xmlns:a16="http://schemas.microsoft.com/office/drawing/2014/main" id="{F5497096-3961-49B5-8414-C35515208912}"/>
              </a:ext>
            </a:extLst>
          </p:cNvPr>
          <p:cNvSpPr>
            <a:spLocks noGrp="1"/>
          </p:cNvSpPr>
          <p:nvPr>
            <p:ph type="body" sz="quarter" idx="15"/>
          </p:nvPr>
        </p:nvSpPr>
        <p:spPr>
          <a:xfrm>
            <a:off x="8854323" y="5784130"/>
            <a:ext cx="2228836" cy="540899"/>
          </a:xfrm>
        </p:spPr>
        <p:txBody>
          <a:bodyPr/>
          <a:lstStyle/>
          <a:p>
            <a:r>
              <a:rPr lang="en-US" dirty="0"/>
              <a:t>How to put DEAI in the center of an organization’s daily processes.</a:t>
            </a:r>
          </a:p>
        </p:txBody>
      </p:sp>
      <p:sp>
        <p:nvSpPr>
          <p:cNvPr id="6" name="Text Placeholder 5">
            <a:extLst>
              <a:ext uri="{FF2B5EF4-FFF2-40B4-BE49-F238E27FC236}">
                <a16:creationId xmlns:a16="http://schemas.microsoft.com/office/drawing/2014/main" id="{C7EFCBD0-CDB1-4B82-A0E7-1D2258A56AD5}"/>
              </a:ext>
            </a:extLst>
          </p:cNvPr>
          <p:cNvSpPr>
            <a:spLocks noGrp="1"/>
          </p:cNvSpPr>
          <p:nvPr>
            <p:ph type="body" sz="quarter" idx="16"/>
          </p:nvPr>
        </p:nvSpPr>
        <p:spPr>
          <a:xfrm>
            <a:off x="8854322" y="5456719"/>
            <a:ext cx="2425905" cy="252412"/>
          </a:xfrm>
        </p:spPr>
        <p:txBody>
          <a:bodyPr/>
          <a:lstStyle/>
          <a:p>
            <a:r>
              <a:rPr lang="en-US" dirty="0"/>
              <a:t>APRIL 7</a:t>
            </a:r>
            <a:r>
              <a:rPr lang="en-US" baseline="30000" dirty="0"/>
              <a:t>TH</a:t>
            </a:r>
            <a:r>
              <a:rPr lang="en-US" dirty="0"/>
              <a:t>, 2021</a:t>
            </a:r>
          </a:p>
        </p:txBody>
      </p:sp>
      <p:sp>
        <p:nvSpPr>
          <p:cNvPr id="2" name="Text Placeholder 1">
            <a:extLst>
              <a:ext uri="{FF2B5EF4-FFF2-40B4-BE49-F238E27FC236}">
                <a16:creationId xmlns:a16="http://schemas.microsoft.com/office/drawing/2014/main" id="{6BE02417-944D-44C3-B586-26F342982210}"/>
              </a:ext>
            </a:extLst>
          </p:cNvPr>
          <p:cNvSpPr>
            <a:spLocks noGrp="1"/>
          </p:cNvSpPr>
          <p:nvPr>
            <p:ph type="body" sz="quarter" idx="17"/>
          </p:nvPr>
        </p:nvSpPr>
        <p:spPr>
          <a:xfrm>
            <a:off x="8901032" y="4383366"/>
            <a:ext cx="2666861" cy="261610"/>
          </a:xfrm>
        </p:spPr>
        <p:txBody>
          <a:bodyPr/>
          <a:lstStyle/>
          <a:p>
            <a:r>
              <a:rPr lang="en-US" dirty="0"/>
              <a:t>NEXT PART</a:t>
            </a:r>
          </a:p>
        </p:txBody>
      </p:sp>
      <p:pic>
        <p:nvPicPr>
          <p:cNvPr id="8" name="Picture 7">
            <a:extLst>
              <a:ext uri="{FF2B5EF4-FFF2-40B4-BE49-F238E27FC236}">
                <a16:creationId xmlns:a16="http://schemas.microsoft.com/office/drawing/2014/main" id="{D5D68905-4176-4641-964B-F44FE988578A}"/>
              </a:ext>
            </a:extLst>
          </p:cNvPr>
          <p:cNvPicPr>
            <a:picLocks noChangeAspect="1"/>
          </p:cNvPicPr>
          <p:nvPr/>
        </p:nvPicPr>
        <p:blipFill>
          <a:blip r:embed="rId3"/>
          <a:srcRect/>
          <a:stretch/>
        </p:blipFill>
        <p:spPr>
          <a:xfrm>
            <a:off x="1126482" y="2716545"/>
            <a:ext cx="5703585" cy="1646910"/>
          </a:xfrm>
          <a:prstGeom prst="rect">
            <a:avLst/>
          </a:prstGeom>
        </p:spPr>
      </p:pic>
      <p:pic>
        <p:nvPicPr>
          <p:cNvPr id="9" name="Picture 8">
            <a:extLst>
              <a:ext uri="{FF2B5EF4-FFF2-40B4-BE49-F238E27FC236}">
                <a16:creationId xmlns:a16="http://schemas.microsoft.com/office/drawing/2014/main" id="{2BA667CB-B469-49D6-8C37-613AE1384F9E}"/>
              </a:ext>
            </a:extLst>
          </p:cNvPr>
          <p:cNvPicPr>
            <a:picLocks noChangeAspect="1"/>
          </p:cNvPicPr>
          <p:nvPr/>
        </p:nvPicPr>
        <p:blipFill>
          <a:blip r:embed="rId4"/>
          <a:stretch>
            <a:fillRect/>
          </a:stretch>
        </p:blipFill>
        <p:spPr>
          <a:xfrm>
            <a:off x="2073274" y="4803862"/>
            <a:ext cx="3810000" cy="438150"/>
          </a:xfrm>
          <a:prstGeom prst="rect">
            <a:avLst/>
          </a:prstGeom>
        </p:spPr>
      </p:pic>
    </p:spTree>
    <p:extLst>
      <p:ext uri="{BB962C8B-B14F-4D97-AF65-F5344CB8AC3E}">
        <p14:creationId xmlns:p14="http://schemas.microsoft.com/office/powerpoint/2010/main" val="374834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DF9A68-1939-499A-BCF4-62BAD2EC8E2B}"/>
              </a:ext>
            </a:extLst>
          </p:cNvPr>
          <p:cNvSpPr>
            <a:spLocks noGrp="1"/>
          </p:cNvSpPr>
          <p:nvPr>
            <p:ph type="title"/>
          </p:nvPr>
        </p:nvSpPr>
        <p:spPr>
          <a:xfrm>
            <a:off x="838198" y="1577590"/>
            <a:ext cx="3854411" cy="1851410"/>
          </a:xfrm>
        </p:spPr>
        <p:txBody>
          <a:bodyPr/>
          <a:lstStyle/>
          <a:p>
            <a:r>
              <a:rPr lang="en-US" dirty="0"/>
              <a:t>Organizational Structures Committee</a:t>
            </a:r>
          </a:p>
        </p:txBody>
      </p:sp>
      <p:sp>
        <p:nvSpPr>
          <p:cNvPr id="16" name="Content Placeholder 15">
            <a:extLst>
              <a:ext uri="{FF2B5EF4-FFF2-40B4-BE49-F238E27FC236}">
                <a16:creationId xmlns:a16="http://schemas.microsoft.com/office/drawing/2014/main" id="{EB0ECC6D-A9DC-4E39-ACDC-0759CFBF9AF6}"/>
              </a:ext>
            </a:extLst>
          </p:cNvPr>
          <p:cNvSpPr>
            <a:spLocks noGrp="1"/>
          </p:cNvSpPr>
          <p:nvPr>
            <p:ph idx="1"/>
          </p:nvPr>
        </p:nvSpPr>
        <p:spPr>
          <a:xfrm>
            <a:off x="838199" y="4008475"/>
            <a:ext cx="3854411" cy="1754372"/>
          </a:xfrm>
        </p:spPr>
        <p:txBody>
          <a:bodyPr/>
          <a:lstStyle/>
          <a:p>
            <a:r>
              <a:rPr lang="en-US" dirty="0"/>
              <a:t>Committee meets monthly on the third Thursday of the month at 10:00 am.</a:t>
            </a:r>
          </a:p>
          <a:p>
            <a:r>
              <a:rPr lang="en-US" b="1" dirty="0">
                <a:solidFill>
                  <a:srgbClr val="EF8A25"/>
                </a:solidFill>
              </a:rPr>
              <a:t>Next Meeting: </a:t>
            </a:r>
            <a:r>
              <a:rPr lang="en-US" dirty="0">
                <a:solidFill>
                  <a:srgbClr val="EF8A25"/>
                </a:solidFill>
              </a:rPr>
              <a:t>March 18</a:t>
            </a:r>
            <a:r>
              <a:rPr lang="en-US" baseline="30000" dirty="0">
                <a:solidFill>
                  <a:srgbClr val="EF8A25"/>
                </a:solidFill>
              </a:rPr>
              <a:t>th</a:t>
            </a:r>
            <a:r>
              <a:rPr lang="en-US" dirty="0">
                <a:solidFill>
                  <a:srgbClr val="EF8A25"/>
                </a:solidFill>
              </a:rPr>
              <a:t> at 10:00 am</a:t>
            </a:r>
          </a:p>
          <a:p>
            <a:endParaRPr lang="en-US" b="1" dirty="0"/>
          </a:p>
          <a:p>
            <a:r>
              <a:rPr lang="en-US" b="1" dirty="0"/>
              <a:t>Learn more at pccetf.org</a:t>
            </a:r>
          </a:p>
        </p:txBody>
      </p:sp>
      <p:sp>
        <p:nvSpPr>
          <p:cNvPr id="5" name="Content Placeholder 2">
            <a:extLst>
              <a:ext uri="{FF2B5EF4-FFF2-40B4-BE49-F238E27FC236}">
                <a16:creationId xmlns:a16="http://schemas.microsoft.com/office/drawing/2014/main" id="{9DF4881B-9913-4D99-8F75-4576E0540C4F}"/>
              </a:ext>
            </a:extLst>
          </p:cNvPr>
          <p:cNvSpPr txBox="1">
            <a:spLocks/>
          </p:cNvSpPr>
          <p:nvPr/>
        </p:nvSpPr>
        <p:spPr>
          <a:xfrm>
            <a:off x="5096933" y="2163726"/>
            <a:ext cx="6689868" cy="3599121"/>
          </a:xfrm>
          <a:prstGeom prst="rect">
            <a:avLst/>
          </a:prstGeom>
        </p:spPr>
        <p:txBody>
          <a:bodyPr bIns="45720"/>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Bahnschrift Bold" panose="020B0502040204020203" pitchFamily="34" charset="0"/>
              </a:rPr>
              <a:t>DIVERSITY  |  EQUITY  |  ACCESSIBILITY  |  INCLUSION</a:t>
            </a:r>
          </a:p>
          <a:p>
            <a:r>
              <a:rPr lang="en-US" dirty="0"/>
              <a:t>Past projects</a:t>
            </a:r>
          </a:p>
          <a:p>
            <a:pPr marL="285750" indent="-285750">
              <a:buFont typeface="Arial" panose="020B0604020202020204" pitchFamily="34" charset="0"/>
              <a:buChar char="•"/>
            </a:pPr>
            <a:r>
              <a:rPr lang="en-US" dirty="0"/>
              <a:t>Housing of resources including a Lexicon, Resource/Educational Guide, and Organizational Assessment</a:t>
            </a:r>
          </a:p>
          <a:p>
            <a:pPr marL="285750" indent="-285750">
              <a:buFont typeface="Arial" panose="020B0604020202020204" pitchFamily="34" charset="0"/>
              <a:buChar char="•"/>
            </a:pPr>
            <a:r>
              <a:rPr lang="en-US" dirty="0"/>
              <a:t>4-part Lens of Equity mini-series.</a:t>
            </a:r>
            <a:br>
              <a:rPr lang="en-US" dirty="0"/>
            </a:br>
            <a:endParaRPr lang="en-US" dirty="0"/>
          </a:p>
          <a:p>
            <a:r>
              <a:rPr lang="en-US" dirty="0"/>
              <a:t>Future projects</a:t>
            </a:r>
          </a:p>
          <a:p>
            <a:pPr marL="285750" indent="-285750">
              <a:buFont typeface="Arial" panose="020B0604020202020204" pitchFamily="34" charset="0"/>
              <a:buChar char="•"/>
            </a:pPr>
            <a:r>
              <a:rPr lang="en-US" dirty="0"/>
              <a:t>Lens of Equity Summit in June</a:t>
            </a:r>
          </a:p>
          <a:p>
            <a:pPr marL="285750" indent="-285750">
              <a:buFont typeface="Arial" panose="020B0604020202020204" pitchFamily="34" charset="0"/>
              <a:buChar char="•"/>
            </a:pPr>
            <a:r>
              <a:rPr lang="en-US" dirty="0"/>
              <a:t>Gold Standard Onboarding Process </a:t>
            </a:r>
          </a:p>
          <a:p>
            <a:pPr marL="285750" indent="-285750">
              <a:buFont typeface="Arial" panose="020B0604020202020204" pitchFamily="34" charset="0"/>
              <a:buChar char="•"/>
            </a:pPr>
            <a:r>
              <a:rPr lang="en-US" dirty="0"/>
              <a:t>Growing resources</a:t>
            </a:r>
          </a:p>
        </p:txBody>
      </p:sp>
    </p:spTree>
    <p:extLst>
      <p:ext uri="{BB962C8B-B14F-4D97-AF65-F5344CB8AC3E}">
        <p14:creationId xmlns:p14="http://schemas.microsoft.com/office/powerpoint/2010/main" val="132705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B3EB750-DA81-4235-9839-41917ECFE6F0}"/>
              </a:ext>
            </a:extLst>
          </p:cNvPr>
          <p:cNvSpPr>
            <a:spLocks noGrp="1"/>
          </p:cNvSpPr>
          <p:nvPr>
            <p:ph type="body" sz="quarter" idx="14"/>
          </p:nvPr>
        </p:nvSpPr>
        <p:spPr>
          <a:xfrm>
            <a:off x="1823111" y="2783931"/>
            <a:ext cx="4270437" cy="601663"/>
          </a:xfrm>
        </p:spPr>
        <p:txBody>
          <a:bodyPr/>
          <a:lstStyle/>
          <a:p>
            <a:pPr algn="ctr"/>
            <a:r>
              <a:rPr lang="en-US" sz="6000" spc="350" dirty="0">
                <a:solidFill>
                  <a:schemeClr val="bg1"/>
                </a:solidFill>
              </a:rPr>
              <a:t>PRACTICE</a:t>
            </a:r>
          </a:p>
        </p:txBody>
      </p:sp>
      <p:sp>
        <p:nvSpPr>
          <p:cNvPr id="10" name="Text Placeholder 9">
            <a:extLst>
              <a:ext uri="{FF2B5EF4-FFF2-40B4-BE49-F238E27FC236}">
                <a16:creationId xmlns:a16="http://schemas.microsoft.com/office/drawing/2014/main" id="{D30E26C0-2F61-4BFE-A151-F042416CB2B5}"/>
              </a:ext>
            </a:extLst>
          </p:cNvPr>
          <p:cNvSpPr>
            <a:spLocks noGrp="1"/>
          </p:cNvSpPr>
          <p:nvPr>
            <p:ph type="body" sz="quarter" idx="17"/>
          </p:nvPr>
        </p:nvSpPr>
        <p:spPr>
          <a:xfrm>
            <a:off x="1887861" y="2455699"/>
            <a:ext cx="4140938" cy="261610"/>
          </a:xfrm>
        </p:spPr>
        <p:txBody>
          <a:bodyPr/>
          <a:lstStyle/>
          <a:p>
            <a:pPr algn="ctr"/>
            <a:r>
              <a:rPr lang="en-US" sz="1600" spc="500" dirty="0"/>
              <a:t>PART TWO</a:t>
            </a:r>
          </a:p>
        </p:txBody>
      </p:sp>
      <p:pic>
        <p:nvPicPr>
          <p:cNvPr id="11" name="Picture 10">
            <a:extLst>
              <a:ext uri="{FF2B5EF4-FFF2-40B4-BE49-F238E27FC236}">
                <a16:creationId xmlns:a16="http://schemas.microsoft.com/office/drawing/2014/main" id="{5C086412-ADFE-4C50-A9B3-745AB5209E57}"/>
              </a:ext>
            </a:extLst>
          </p:cNvPr>
          <p:cNvPicPr>
            <a:picLocks noChangeAspect="1"/>
          </p:cNvPicPr>
          <p:nvPr/>
        </p:nvPicPr>
        <p:blipFill>
          <a:blip r:embed="rId3"/>
          <a:srcRect/>
          <a:stretch/>
        </p:blipFill>
        <p:spPr>
          <a:xfrm>
            <a:off x="2435774" y="5176747"/>
            <a:ext cx="3045112" cy="879276"/>
          </a:xfrm>
          <a:prstGeom prst="rect">
            <a:avLst/>
          </a:prstGeom>
        </p:spPr>
      </p:pic>
      <p:sp>
        <p:nvSpPr>
          <p:cNvPr id="12" name="Text Placeholder 8">
            <a:extLst>
              <a:ext uri="{FF2B5EF4-FFF2-40B4-BE49-F238E27FC236}">
                <a16:creationId xmlns:a16="http://schemas.microsoft.com/office/drawing/2014/main" id="{B3952348-3076-476B-9A05-AF7CE816B1BF}"/>
              </a:ext>
            </a:extLst>
          </p:cNvPr>
          <p:cNvSpPr txBox="1">
            <a:spLocks/>
          </p:cNvSpPr>
          <p:nvPr/>
        </p:nvSpPr>
        <p:spPr>
          <a:xfrm>
            <a:off x="1550277" y="3846490"/>
            <a:ext cx="4816106" cy="3354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rgbClr val="EF8A25"/>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solidFill>
                <a:schemeClr val="bg1"/>
              </a:solidFill>
            </a:endParaRPr>
          </a:p>
        </p:txBody>
      </p:sp>
      <p:sp>
        <p:nvSpPr>
          <p:cNvPr id="18" name="Rectangle 17">
            <a:extLst>
              <a:ext uri="{FF2B5EF4-FFF2-40B4-BE49-F238E27FC236}">
                <a16:creationId xmlns:a16="http://schemas.microsoft.com/office/drawing/2014/main" id="{283F7D05-50E1-459C-821D-AE8DD7DCAA55}"/>
              </a:ext>
            </a:extLst>
          </p:cNvPr>
          <p:cNvSpPr/>
          <p:nvPr/>
        </p:nvSpPr>
        <p:spPr>
          <a:xfrm>
            <a:off x="8524663" y="4039340"/>
            <a:ext cx="185425" cy="253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8">
            <a:extLst>
              <a:ext uri="{FF2B5EF4-FFF2-40B4-BE49-F238E27FC236}">
                <a16:creationId xmlns:a16="http://schemas.microsoft.com/office/drawing/2014/main" id="{0ED516BD-06F2-4FA0-8A0B-119E0C17B8D6}"/>
              </a:ext>
            </a:extLst>
          </p:cNvPr>
          <p:cNvSpPr txBox="1">
            <a:spLocks/>
          </p:cNvSpPr>
          <p:nvPr/>
        </p:nvSpPr>
        <p:spPr>
          <a:xfrm>
            <a:off x="8598275" y="3416101"/>
            <a:ext cx="1787401" cy="3354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rgbClr val="EF8A25"/>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TEAM MEMBERS</a:t>
            </a:r>
            <a:endParaRPr lang="en-US" dirty="0"/>
          </a:p>
        </p:txBody>
      </p:sp>
      <p:cxnSp>
        <p:nvCxnSpPr>
          <p:cNvPr id="20" name="Straight Connector 19">
            <a:extLst>
              <a:ext uri="{FF2B5EF4-FFF2-40B4-BE49-F238E27FC236}">
                <a16:creationId xmlns:a16="http://schemas.microsoft.com/office/drawing/2014/main" id="{16B5AFF0-6BBE-459E-A5B5-3132CA0280D6}"/>
              </a:ext>
            </a:extLst>
          </p:cNvPr>
          <p:cNvCxnSpPr>
            <a:cxnSpLocks/>
          </p:cNvCxnSpPr>
          <p:nvPr/>
        </p:nvCxnSpPr>
        <p:spPr>
          <a:xfrm flipV="1">
            <a:off x="8453311" y="3385594"/>
            <a:ext cx="0" cy="3192759"/>
          </a:xfrm>
          <a:prstGeom prst="line">
            <a:avLst/>
          </a:prstGeom>
          <a:ln w="38100">
            <a:solidFill>
              <a:srgbClr val="EF8A25"/>
            </a:solidFill>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BDDD23CF-AD2F-4CB2-99C6-DF22E1548724}"/>
              </a:ext>
            </a:extLst>
          </p:cNvPr>
          <p:cNvSpPr>
            <a:spLocks noGrp="1"/>
          </p:cNvSpPr>
          <p:nvPr>
            <p:ph type="body" sz="quarter" idx="15"/>
          </p:nvPr>
        </p:nvSpPr>
        <p:spPr>
          <a:xfrm>
            <a:off x="9910689" y="6082069"/>
            <a:ext cx="2124025" cy="496284"/>
          </a:xfrm>
        </p:spPr>
        <p:txBody>
          <a:bodyPr/>
          <a:lstStyle/>
          <a:p>
            <a:r>
              <a:rPr lang="en-US" sz="1100" b="1" dirty="0"/>
              <a:t>Dr. Cindy Caldwell</a:t>
            </a:r>
            <a:br>
              <a:rPr kumimoji="0" lang="en-US" sz="1100" b="1" i="0" u="none" strike="noStrike" kern="1200" cap="none" spc="0" normalizeH="0" baseline="0" noProof="0" dirty="0">
                <a:ln>
                  <a:noFill/>
                </a:ln>
                <a:solidFill>
                  <a:srgbClr val="1B476B"/>
                </a:solidFill>
                <a:effectLst/>
                <a:uLnTx/>
                <a:uFillTx/>
                <a:latin typeface="Avenir Next LT Pro" panose="020B0504020202020204" pitchFamily="34" charset="0"/>
                <a:ea typeface="+mn-ea"/>
                <a:cs typeface="+mn-cs"/>
              </a:rPr>
            </a:br>
            <a:r>
              <a:rPr lang="en-US" sz="1050" dirty="0"/>
              <a:t>DrCindy@DEIManagement.net</a:t>
            </a:r>
          </a:p>
        </p:txBody>
      </p:sp>
      <p:sp>
        <p:nvSpPr>
          <p:cNvPr id="23" name="TextBox 22">
            <a:extLst>
              <a:ext uri="{FF2B5EF4-FFF2-40B4-BE49-F238E27FC236}">
                <a16:creationId xmlns:a16="http://schemas.microsoft.com/office/drawing/2014/main" id="{F1D21440-C5E9-475E-AEE4-6313E80BFC61}"/>
              </a:ext>
            </a:extLst>
          </p:cNvPr>
          <p:cNvSpPr txBox="1"/>
          <p:nvPr/>
        </p:nvSpPr>
        <p:spPr>
          <a:xfrm>
            <a:off x="9910689" y="3966545"/>
            <a:ext cx="2185947" cy="430887"/>
          </a:xfrm>
          <a:prstGeom prst="rect">
            <a:avLst/>
          </a:prstGeom>
          <a:noFill/>
        </p:spPr>
        <p:txBody>
          <a:bodyPr wrap="square">
            <a:spAutoFit/>
          </a:bodyPr>
          <a:lstStyle/>
          <a:p>
            <a:r>
              <a:rPr kumimoji="0" lang="en-US" sz="1100" b="1" i="0" u="none" strike="noStrike" kern="1200" cap="none" spc="0" normalizeH="0" noProof="0" dirty="0">
                <a:ln>
                  <a:noFill/>
                </a:ln>
                <a:solidFill>
                  <a:srgbClr val="1B476B"/>
                </a:solidFill>
                <a:effectLst/>
                <a:uLnTx/>
                <a:uFillTx/>
                <a:latin typeface="Avenir Next LT Pro" panose="020B0504020202020204" pitchFamily="34" charset="0"/>
                <a:ea typeface="+mn-ea"/>
                <a:cs typeface="+mn-cs"/>
              </a:rPr>
              <a:t>Lori Forte </a:t>
            </a:r>
            <a:r>
              <a:rPr kumimoji="0" lang="en-US" sz="1100" b="1" i="0" u="none" strike="noStrike" kern="1200" cap="none" spc="0" normalizeH="0" noProof="0" dirty="0" err="1">
                <a:ln>
                  <a:noFill/>
                </a:ln>
                <a:solidFill>
                  <a:srgbClr val="1B476B"/>
                </a:solidFill>
                <a:effectLst/>
                <a:uLnTx/>
                <a:uFillTx/>
                <a:latin typeface="Avenir Next LT Pro" panose="020B0504020202020204" pitchFamily="34" charset="0"/>
                <a:ea typeface="+mn-ea"/>
                <a:cs typeface="+mn-cs"/>
              </a:rPr>
              <a:t>Harnick</a:t>
            </a:r>
            <a:br>
              <a:rPr kumimoji="0" lang="en-US" sz="1100" b="1" i="0" u="none" strike="noStrike" kern="1200" cap="none" spc="0" normalizeH="0" noProof="0" dirty="0">
                <a:ln>
                  <a:noFill/>
                </a:ln>
                <a:solidFill>
                  <a:srgbClr val="1B476B"/>
                </a:solidFill>
                <a:effectLst/>
                <a:uLnTx/>
                <a:uFillTx/>
                <a:latin typeface="Avenir Next LT Pro" panose="020B0504020202020204" pitchFamily="34" charset="0"/>
                <a:ea typeface="+mn-ea"/>
                <a:cs typeface="+mn-cs"/>
              </a:rPr>
            </a:br>
            <a:r>
              <a:rPr lang="en-US" sz="1100" dirty="0">
                <a:solidFill>
                  <a:srgbClr val="1B476B"/>
                </a:solidFill>
                <a:latin typeface="Avenir Next LT Pro" panose="020B0504020202020204" pitchFamily="34" charset="0"/>
              </a:rPr>
              <a:t>lorifh@goodwillwa.org</a:t>
            </a:r>
            <a:endParaRPr lang="en-US" sz="1100" dirty="0"/>
          </a:p>
        </p:txBody>
      </p:sp>
      <p:pic>
        <p:nvPicPr>
          <p:cNvPr id="24" name="Picture 23" descr="Logo, company name&#10;&#10;Description automatically generated">
            <a:extLst>
              <a:ext uri="{FF2B5EF4-FFF2-40B4-BE49-F238E27FC236}">
                <a16:creationId xmlns:a16="http://schemas.microsoft.com/office/drawing/2014/main" id="{498F32BE-8020-49F6-93B2-37309B56D8E8}"/>
              </a:ext>
            </a:extLst>
          </p:cNvPr>
          <p:cNvPicPr>
            <a:picLocks noChangeAspect="1"/>
          </p:cNvPicPr>
          <p:nvPr/>
        </p:nvPicPr>
        <p:blipFill>
          <a:blip r:embed="rId4"/>
          <a:stretch>
            <a:fillRect/>
          </a:stretch>
        </p:blipFill>
        <p:spPr>
          <a:xfrm>
            <a:off x="8952607" y="5935963"/>
            <a:ext cx="716829" cy="708970"/>
          </a:xfrm>
          <a:prstGeom prst="rect">
            <a:avLst/>
          </a:prstGeom>
        </p:spPr>
      </p:pic>
      <p:pic>
        <p:nvPicPr>
          <p:cNvPr id="25" name="Picture 24" descr="G:\Desktop\GW logos\Goodwill_Logo_4c.jpg">
            <a:extLst>
              <a:ext uri="{FF2B5EF4-FFF2-40B4-BE49-F238E27FC236}">
                <a16:creationId xmlns:a16="http://schemas.microsoft.com/office/drawing/2014/main" id="{2EF81A70-88DE-4727-8D3F-880B28673C8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2332" y="4059089"/>
            <a:ext cx="1122773" cy="245799"/>
          </a:xfrm>
          <a:prstGeom prst="rect">
            <a:avLst/>
          </a:prstGeom>
          <a:noFill/>
          <a:ln>
            <a:noFill/>
          </a:ln>
        </p:spPr>
      </p:pic>
      <p:sp>
        <p:nvSpPr>
          <p:cNvPr id="13" name="Text Placeholder 7">
            <a:extLst>
              <a:ext uri="{FF2B5EF4-FFF2-40B4-BE49-F238E27FC236}">
                <a16:creationId xmlns:a16="http://schemas.microsoft.com/office/drawing/2014/main" id="{2C86DA37-FA59-6C40-889B-F8DB1709FDD3}"/>
              </a:ext>
            </a:extLst>
          </p:cNvPr>
          <p:cNvSpPr txBox="1">
            <a:spLocks/>
          </p:cNvSpPr>
          <p:nvPr/>
        </p:nvSpPr>
        <p:spPr>
          <a:xfrm>
            <a:off x="9910689" y="4540175"/>
            <a:ext cx="2124025" cy="4962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rgbClr val="1B476B"/>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dirty="0"/>
              <a:t>Nora Flemming de Sandoval</a:t>
            </a:r>
            <a:br>
              <a:rPr lang="en-US" sz="1100" b="1" dirty="0"/>
            </a:br>
            <a:r>
              <a:rPr lang="en-US" sz="1050" dirty="0" err="1"/>
              <a:t>nora.desandoval@americascarmuseum.org</a:t>
            </a:r>
            <a:endParaRPr lang="en-US" sz="1050" dirty="0"/>
          </a:p>
        </p:txBody>
      </p:sp>
      <p:pic>
        <p:nvPicPr>
          <p:cNvPr id="3074" name="Picture 2">
            <a:extLst>
              <a:ext uri="{FF2B5EF4-FFF2-40B4-BE49-F238E27FC236}">
                <a16:creationId xmlns:a16="http://schemas.microsoft.com/office/drawing/2014/main" id="{5DF89DDB-8AE0-814D-B631-4A15AB1902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2585" y="4612377"/>
            <a:ext cx="820022" cy="4240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7">
            <a:extLst>
              <a:ext uri="{FF2B5EF4-FFF2-40B4-BE49-F238E27FC236}">
                <a16:creationId xmlns:a16="http://schemas.microsoft.com/office/drawing/2014/main" id="{853833FE-A804-C242-BA9A-8EAB99686F6E}"/>
              </a:ext>
            </a:extLst>
          </p:cNvPr>
          <p:cNvSpPr txBox="1">
            <a:spLocks/>
          </p:cNvSpPr>
          <p:nvPr/>
        </p:nvSpPr>
        <p:spPr>
          <a:xfrm>
            <a:off x="9910689" y="5308846"/>
            <a:ext cx="2124025" cy="4962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rgbClr val="1B476B"/>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dirty="0" err="1"/>
              <a:t>Shondea</a:t>
            </a:r>
            <a:r>
              <a:rPr lang="en-US" sz="1100" b="1" dirty="0"/>
              <a:t> Chapman</a:t>
            </a:r>
            <a:br>
              <a:rPr lang="en-US" sz="1100" b="1" dirty="0"/>
            </a:br>
            <a:r>
              <a:rPr lang="en-US" sz="1050" dirty="0" err="1"/>
              <a:t>schapman@batestech.edu</a:t>
            </a:r>
            <a:endParaRPr lang="en-US" sz="1050" dirty="0"/>
          </a:p>
        </p:txBody>
      </p:sp>
      <p:pic>
        <p:nvPicPr>
          <p:cNvPr id="3078" name="Picture 6">
            <a:extLst>
              <a:ext uri="{FF2B5EF4-FFF2-40B4-BE49-F238E27FC236}">
                <a16:creationId xmlns:a16="http://schemas.microsoft.com/office/drawing/2014/main" id="{F6207718-AE95-AE49-9B07-AEB5B42CD2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2331" y="5241114"/>
            <a:ext cx="1063895" cy="598619"/>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8">
            <a:extLst>
              <a:ext uri="{FF2B5EF4-FFF2-40B4-BE49-F238E27FC236}">
                <a16:creationId xmlns:a16="http://schemas.microsoft.com/office/drawing/2014/main" id="{6DFDAF04-2413-4FDE-AFAA-3E2DC6127239}"/>
              </a:ext>
            </a:extLst>
          </p:cNvPr>
          <p:cNvSpPr txBox="1">
            <a:spLocks/>
          </p:cNvSpPr>
          <p:nvPr/>
        </p:nvSpPr>
        <p:spPr>
          <a:xfrm>
            <a:off x="1290281" y="3871590"/>
            <a:ext cx="5271467" cy="3354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rgbClr val="EF8A25"/>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pc="50" dirty="0">
                <a:solidFill>
                  <a:schemeClr val="bg1"/>
                </a:solidFill>
              </a:rPr>
              <a:t>Putting Commitment into Action and Putting Culture into Practice</a:t>
            </a:r>
          </a:p>
        </p:txBody>
      </p:sp>
    </p:spTree>
    <p:extLst>
      <p:ext uri="{BB962C8B-B14F-4D97-AF65-F5344CB8AC3E}">
        <p14:creationId xmlns:p14="http://schemas.microsoft.com/office/powerpoint/2010/main" val="182673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4A7A220-307C-41C1-9851-CB168826C000}"/>
              </a:ext>
            </a:extLst>
          </p:cNvPr>
          <p:cNvSpPr>
            <a:spLocks noGrp="1"/>
          </p:cNvSpPr>
          <p:nvPr>
            <p:ph type="title"/>
          </p:nvPr>
        </p:nvSpPr>
        <p:spPr>
          <a:xfrm>
            <a:off x="8795431" y="1793465"/>
            <a:ext cx="3051129" cy="3025278"/>
          </a:xfrm>
        </p:spPr>
        <p:txBody>
          <a:bodyPr/>
          <a:lstStyle/>
          <a:p>
            <a:r>
              <a:rPr lang="en-US" sz="3600" dirty="0"/>
              <a:t>Continuum on Becoming an Anti-Racist, Multicultural Organization</a:t>
            </a:r>
          </a:p>
        </p:txBody>
      </p:sp>
      <p:sp>
        <p:nvSpPr>
          <p:cNvPr id="18" name="Rectangle 17">
            <a:extLst>
              <a:ext uri="{FF2B5EF4-FFF2-40B4-BE49-F238E27FC236}">
                <a16:creationId xmlns:a16="http://schemas.microsoft.com/office/drawing/2014/main" id="{0DCF9DF2-7182-4384-96AD-0860F15D6E52}"/>
              </a:ext>
            </a:extLst>
          </p:cNvPr>
          <p:cNvSpPr/>
          <p:nvPr/>
        </p:nvSpPr>
        <p:spPr>
          <a:xfrm>
            <a:off x="345388" y="304394"/>
            <a:ext cx="8074815" cy="6223329"/>
          </a:xfrm>
          <a:prstGeom prst="rect">
            <a:avLst/>
          </a:prstGeom>
          <a:solidFill>
            <a:schemeClr val="bg2"/>
          </a:solidFill>
          <a:ln>
            <a:noFill/>
          </a:ln>
          <a:effectLst>
            <a:outerShdw blurRad="2159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4" name="Content Placeholder 23" descr="Table&#10;&#10;Description automatically generated">
            <a:extLst>
              <a:ext uri="{FF2B5EF4-FFF2-40B4-BE49-F238E27FC236}">
                <a16:creationId xmlns:a16="http://schemas.microsoft.com/office/drawing/2014/main" id="{2510BCB7-6FE1-4EBC-88AA-DA9DB6A0C2A2}"/>
              </a:ext>
            </a:extLst>
          </p:cNvPr>
          <p:cNvPicPr>
            <a:picLocks noGrp="1" noChangeAspect="1"/>
          </p:cNvPicPr>
          <p:nvPr>
            <p:ph idx="1"/>
          </p:nvPr>
        </p:nvPicPr>
        <p:blipFill>
          <a:blip r:embed="rId2"/>
          <a:stretch>
            <a:fillRect/>
          </a:stretch>
        </p:blipFill>
        <p:spPr>
          <a:xfrm>
            <a:off x="345440" y="304008"/>
            <a:ext cx="8072846" cy="6238110"/>
          </a:xfrm>
        </p:spPr>
      </p:pic>
    </p:spTree>
    <p:extLst>
      <p:ext uri="{BB962C8B-B14F-4D97-AF65-F5344CB8AC3E}">
        <p14:creationId xmlns:p14="http://schemas.microsoft.com/office/powerpoint/2010/main" val="225018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71AF7-16F6-4CC7-9DE7-F296A871AFD7}"/>
              </a:ext>
            </a:extLst>
          </p:cNvPr>
          <p:cNvSpPr>
            <a:spLocks noGrp="1"/>
          </p:cNvSpPr>
          <p:nvPr>
            <p:ph type="title"/>
          </p:nvPr>
        </p:nvSpPr>
        <p:spPr/>
        <p:txBody>
          <a:bodyPr/>
          <a:lstStyle/>
          <a:p>
            <a:r>
              <a:rPr lang="en-US" dirty="0"/>
              <a:t>Leadership, Data, </a:t>
            </a:r>
            <a:br>
              <a:rPr lang="en-US" dirty="0"/>
            </a:br>
            <a:r>
              <a:rPr lang="en-US" dirty="0"/>
              <a:t>Operations, Culture</a:t>
            </a:r>
          </a:p>
        </p:txBody>
      </p:sp>
      <p:sp>
        <p:nvSpPr>
          <p:cNvPr id="7" name="Content Placeholder 6">
            <a:extLst>
              <a:ext uri="{FF2B5EF4-FFF2-40B4-BE49-F238E27FC236}">
                <a16:creationId xmlns:a16="http://schemas.microsoft.com/office/drawing/2014/main" id="{AB896E97-68D9-4666-9D83-81779E10A59C}"/>
              </a:ext>
            </a:extLst>
          </p:cNvPr>
          <p:cNvSpPr>
            <a:spLocks noGrp="1"/>
          </p:cNvSpPr>
          <p:nvPr>
            <p:ph idx="1"/>
          </p:nvPr>
        </p:nvSpPr>
        <p:spPr/>
        <p:txBody>
          <a:bodyPr/>
          <a:lstStyle/>
          <a:p>
            <a:r>
              <a:rPr lang="en-US" dirty="0"/>
              <a:t>Four Key Pillars to Building an Anti-racist, Multicultural Organization</a:t>
            </a:r>
          </a:p>
          <a:p>
            <a:pPr marL="285750" indent="-285750">
              <a:buFont typeface="Arial" panose="020B0604020202020204" pitchFamily="34" charset="0"/>
              <a:buChar char="•"/>
            </a:pPr>
            <a:r>
              <a:rPr lang="en-US" dirty="0"/>
              <a:t>Leadership must be on board and visibly lead the work</a:t>
            </a:r>
          </a:p>
          <a:p>
            <a:pPr marL="285750" indent="-285750">
              <a:buFont typeface="Arial" panose="020B0604020202020204" pitchFamily="34" charset="0"/>
              <a:buChar char="•"/>
            </a:pPr>
            <a:r>
              <a:rPr lang="en-US" dirty="0"/>
              <a:t>Data is critical to demonstrating the need for change</a:t>
            </a:r>
          </a:p>
          <a:p>
            <a:pPr marL="285750" indent="-285750">
              <a:buFont typeface="Arial" panose="020B0604020202020204" pitchFamily="34" charset="0"/>
              <a:buChar char="•"/>
            </a:pPr>
            <a:r>
              <a:rPr lang="en-US" dirty="0"/>
              <a:t>Change will not happen without an operational plan to put commitments into action </a:t>
            </a:r>
          </a:p>
          <a:p>
            <a:pPr marL="285750" indent="-285750">
              <a:buFont typeface="Arial" panose="020B0604020202020204" pitchFamily="34" charset="0"/>
              <a:buChar char="•"/>
            </a:pPr>
            <a:r>
              <a:rPr lang="en-US" dirty="0"/>
              <a:t>Culture is key – it must match the actual operations of the organization day-in and day-out</a:t>
            </a:r>
          </a:p>
          <a:p>
            <a:endParaRPr lang="en-US" dirty="0"/>
          </a:p>
        </p:txBody>
      </p:sp>
    </p:spTree>
    <p:extLst>
      <p:ext uri="{BB962C8B-B14F-4D97-AF65-F5344CB8AC3E}">
        <p14:creationId xmlns:p14="http://schemas.microsoft.com/office/powerpoint/2010/main" val="5114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A700-B1E7-47E2-A5FC-339FB9555D84}"/>
              </a:ext>
            </a:extLst>
          </p:cNvPr>
          <p:cNvSpPr>
            <a:spLocks noGrp="1"/>
          </p:cNvSpPr>
          <p:nvPr>
            <p:ph type="title"/>
          </p:nvPr>
        </p:nvSpPr>
        <p:spPr>
          <a:xfrm>
            <a:off x="838199" y="1305917"/>
            <a:ext cx="8204947" cy="1410686"/>
          </a:xfrm>
        </p:spPr>
        <p:txBody>
          <a:bodyPr/>
          <a:lstStyle/>
          <a:p>
            <a:r>
              <a:rPr lang="en-US" dirty="0"/>
              <a:t>Leadership</a:t>
            </a:r>
          </a:p>
        </p:txBody>
      </p:sp>
      <p:sp>
        <p:nvSpPr>
          <p:cNvPr id="3" name="Content Placeholder 2">
            <a:extLst>
              <a:ext uri="{FF2B5EF4-FFF2-40B4-BE49-F238E27FC236}">
                <a16:creationId xmlns:a16="http://schemas.microsoft.com/office/drawing/2014/main" id="{916622A2-CF75-4329-A9AC-0DA508B37314}"/>
              </a:ext>
            </a:extLst>
          </p:cNvPr>
          <p:cNvSpPr>
            <a:spLocks noGrp="1"/>
          </p:cNvSpPr>
          <p:nvPr>
            <p:ph idx="1"/>
          </p:nvPr>
        </p:nvSpPr>
        <p:spPr>
          <a:xfrm>
            <a:off x="838200" y="3069199"/>
            <a:ext cx="6871138" cy="2799602"/>
          </a:xfrm>
        </p:spPr>
        <p:txBody>
          <a:bodyPr/>
          <a:lstStyle/>
          <a:p>
            <a:pPr>
              <a:spcAft>
                <a:spcPts val="600"/>
              </a:spcAft>
            </a:pPr>
            <a:r>
              <a:rPr lang="en-US" sz="2000" dirty="0"/>
              <a:t>Six Steps Leaders Can Take to Become Anti-racist </a:t>
            </a:r>
          </a:p>
          <a:p>
            <a:pPr>
              <a:spcAft>
                <a:spcPts val="1800"/>
              </a:spcAft>
            </a:pPr>
            <a:r>
              <a:rPr lang="en-US" sz="1600" dirty="0"/>
              <a:t>By Charlene </a:t>
            </a:r>
            <a:r>
              <a:rPr lang="en-US" sz="1600" dirty="0" err="1"/>
              <a:t>Wheeless</a:t>
            </a:r>
            <a:endParaRPr lang="en-US" sz="1600" dirty="0"/>
          </a:p>
          <a:p>
            <a:pPr marL="342900" indent="-342900">
              <a:buFont typeface="+mj-lt"/>
              <a:buAutoNum type="arabicPeriod"/>
            </a:pPr>
            <a:r>
              <a:rPr lang="en-US" dirty="0"/>
              <a:t>Take a stand as an anti-racist</a:t>
            </a:r>
          </a:p>
          <a:p>
            <a:pPr marL="342900" indent="-342900">
              <a:buFont typeface="+mj-lt"/>
              <a:buAutoNum type="arabicPeriod"/>
            </a:pPr>
            <a:r>
              <a:rPr lang="en-US" dirty="0"/>
              <a:t>Communicate with genuine care and compassion</a:t>
            </a:r>
          </a:p>
          <a:p>
            <a:pPr marL="342900" indent="-342900">
              <a:buFont typeface="+mj-lt"/>
              <a:buAutoNum type="arabicPeriod"/>
            </a:pPr>
            <a:r>
              <a:rPr lang="en-US" dirty="0"/>
              <a:t>Understand the BIPOC-lived experience</a:t>
            </a:r>
          </a:p>
          <a:p>
            <a:pPr marL="342900" indent="-342900">
              <a:buFont typeface="+mj-lt"/>
              <a:buAutoNum type="arabicPeriod"/>
            </a:pPr>
            <a:r>
              <a:rPr lang="en-US" dirty="0"/>
              <a:t>Examine and address systemic racism in your organization</a:t>
            </a:r>
          </a:p>
          <a:p>
            <a:pPr marL="342900" indent="-342900">
              <a:buFont typeface="+mj-lt"/>
              <a:buAutoNum type="arabicPeriod"/>
            </a:pPr>
            <a:r>
              <a:rPr lang="en-US" dirty="0"/>
              <a:t>Embrace allyship</a:t>
            </a:r>
          </a:p>
          <a:p>
            <a:pPr marL="342900" indent="-342900">
              <a:buFont typeface="+mj-lt"/>
              <a:buAutoNum type="arabicPeriod"/>
            </a:pPr>
            <a:r>
              <a:rPr lang="en-US" dirty="0"/>
              <a:t>Use your clout to change social norms</a:t>
            </a:r>
          </a:p>
          <a:p>
            <a:endParaRPr lang="en-US" dirty="0"/>
          </a:p>
        </p:txBody>
      </p:sp>
    </p:spTree>
    <p:extLst>
      <p:ext uri="{BB962C8B-B14F-4D97-AF65-F5344CB8AC3E}">
        <p14:creationId xmlns:p14="http://schemas.microsoft.com/office/powerpoint/2010/main" val="338642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9C66-D3F0-44EC-A2DD-E365C53652EA}"/>
              </a:ext>
            </a:extLst>
          </p:cNvPr>
          <p:cNvSpPr>
            <a:spLocks noGrp="1"/>
          </p:cNvSpPr>
          <p:nvPr>
            <p:ph type="title"/>
          </p:nvPr>
        </p:nvSpPr>
        <p:spPr>
          <a:xfrm>
            <a:off x="838200" y="1649956"/>
            <a:ext cx="8515623" cy="1410686"/>
          </a:xfrm>
        </p:spPr>
        <p:txBody>
          <a:bodyPr/>
          <a:lstStyle/>
          <a:p>
            <a:r>
              <a:rPr lang="en-US" dirty="0"/>
              <a:t>Managing up: Make the Case </a:t>
            </a:r>
          </a:p>
        </p:txBody>
      </p:sp>
      <p:sp>
        <p:nvSpPr>
          <p:cNvPr id="3" name="Content Placeholder 2">
            <a:extLst>
              <a:ext uri="{FF2B5EF4-FFF2-40B4-BE49-F238E27FC236}">
                <a16:creationId xmlns:a16="http://schemas.microsoft.com/office/drawing/2014/main" id="{A67C0977-59C9-40C8-B321-0B6CB3DF7B4D}"/>
              </a:ext>
            </a:extLst>
          </p:cNvPr>
          <p:cNvSpPr>
            <a:spLocks noGrp="1"/>
          </p:cNvSpPr>
          <p:nvPr>
            <p:ph idx="1"/>
          </p:nvPr>
        </p:nvSpPr>
        <p:spPr>
          <a:xfrm>
            <a:off x="838200" y="3629608"/>
            <a:ext cx="1567355" cy="2542014"/>
          </a:xfrm>
        </p:spPr>
        <p:txBody>
          <a:bodyPr/>
          <a:lstStyle/>
          <a:p>
            <a:r>
              <a:rPr lang="en-US" sz="1600" dirty="0"/>
              <a:t>Recruitment &amp; retention</a:t>
            </a:r>
          </a:p>
          <a:p>
            <a:r>
              <a:rPr lang="en-US" sz="1600" dirty="0"/>
              <a:t>Company reputation</a:t>
            </a:r>
          </a:p>
          <a:p>
            <a:r>
              <a:rPr lang="en-US" sz="1600" dirty="0"/>
              <a:t>Legal ramifications</a:t>
            </a:r>
          </a:p>
          <a:p>
            <a:r>
              <a:rPr lang="en-US" sz="1600" dirty="0"/>
              <a:t>Funding sources</a:t>
            </a:r>
          </a:p>
        </p:txBody>
      </p:sp>
      <p:sp>
        <p:nvSpPr>
          <p:cNvPr id="5" name="Content Placeholder 4">
            <a:extLst>
              <a:ext uri="{FF2B5EF4-FFF2-40B4-BE49-F238E27FC236}">
                <a16:creationId xmlns:a16="http://schemas.microsoft.com/office/drawing/2014/main" id="{46270861-23F6-4A69-A3F5-2C7D5987CD9E}"/>
              </a:ext>
            </a:extLst>
          </p:cNvPr>
          <p:cNvSpPr>
            <a:spLocks noGrp="1"/>
          </p:cNvSpPr>
          <p:nvPr>
            <p:ph idx="14"/>
          </p:nvPr>
        </p:nvSpPr>
        <p:spPr>
          <a:xfrm>
            <a:off x="2575268" y="4088516"/>
            <a:ext cx="1567355" cy="2073716"/>
          </a:xfrm>
        </p:spPr>
        <p:txBody>
          <a:bodyPr/>
          <a:lstStyle/>
          <a:p>
            <a:r>
              <a:rPr lang="en-US" sz="1600" dirty="0"/>
              <a:t>Two million professionals leave their workplace annually due to unfairness and hostile work environments</a:t>
            </a:r>
          </a:p>
        </p:txBody>
      </p:sp>
      <p:sp>
        <p:nvSpPr>
          <p:cNvPr id="6" name="Text Placeholder 5">
            <a:extLst>
              <a:ext uri="{FF2B5EF4-FFF2-40B4-BE49-F238E27FC236}">
                <a16:creationId xmlns:a16="http://schemas.microsoft.com/office/drawing/2014/main" id="{F79874F6-7E9A-4048-A6E4-FDE02E974A07}"/>
              </a:ext>
            </a:extLst>
          </p:cNvPr>
          <p:cNvSpPr>
            <a:spLocks noGrp="1"/>
          </p:cNvSpPr>
          <p:nvPr>
            <p:ph type="body" sz="quarter" idx="15"/>
          </p:nvPr>
        </p:nvSpPr>
        <p:spPr>
          <a:xfrm>
            <a:off x="2575268" y="3560758"/>
            <a:ext cx="1567356" cy="514350"/>
          </a:xfrm>
        </p:spPr>
        <p:txBody>
          <a:bodyPr/>
          <a:lstStyle/>
          <a:p>
            <a:r>
              <a:rPr lang="en-US" sz="2800" dirty="0"/>
              <a:t>2 million</a:t>
            </a:r>
          </a:p>
        </p:txBody>
      </p:sp>
      <p:sp>
        <p:nvSpPr>
          <p:cNvPr id="7" name="Content Placeholder 6">
            <a:extLst>
              <a:ext uri="{FF2B5EF4-FFF2-40B4-BE49-F238E27FC236}">
                <a16:creationId xmlns:a16="http://schemas.microsoft.com/office/drawing/2014/main" id="{AF7ACD76-56BA-4CB2-BA78-BE2F6F59C8D2}"/>
              </a:ext>
            </a:extLst>
          </p:cNvPr>
          <p:cNvSpPr>
            <a:spLocks noGrp="1"/>
          </p:cNvSpPr>
          <p:nvPr>
            <p:ph idx="16"/>
          </p:nvPr>
        </p:nvSpPr>
        <p:spPr>
          <a:xfrm>
            <a:off x="4312335" y="4088516"/>
            <a:ext cx="1567355" cy="2073716"/>
          </a:xfrm>
        </p:spPr>
        <p:txBody>
          <a:bodyPr/>
          <a:lstStyle/>
          <a:p>
            <a:r>
              <a:rPr lang="en-US" sz="1600" dirty="0"/>
              <a:t>The annual cost of turnover related to professionals leaving due to unfairness</a:t>
            </a:r>
          </a:p>
        </p:txBody>
      </p:sp>
      <p:sp>
        <p:nvSpPr>
          <p:cNvPr id="8" name="Text Placeholder 7">
            <a:extLst>
              <a:ext uri="{FF2B5EF4-FFF2-40B4-BE49-F238E27FC236}">
                <a16:creationId xmlns:a16="http://schemas.microsoft.com/office/drawing/2014/main" id="{66B02B89-3E6C-4398-9DA3-296C863616FF}"/>
              </a:ext>
            </a:extLst>
          </p:cNvPr>
          <p:cNvSpPr>
            <a:spLocks noGrp="1"/>
          </p:cNvSpPr>
          <p:nvPr>
            <p:ph type="body" sz="quarter" idx="17"/>
          </p:nvPr>
        </p:nvSpPr>
        <p:spPr>
          <a:xfrm>
            <a:off x="4312335" y="3560758"/>
            <a:ext cx="1567356" cy="514350"/>
          </a:xfrm>
        </p:spPr>
        <p:txBody>
          <a:bodyPr/>
          <a:lstStyle/>
          <a:p>
            <a:r>
              <a:rPr lang="en-US" sz="2800" dirty="0"/>
              <a:t>$64B</a:t>
            </a:r>
          </a:p>
        </p:txBody>
      </p:sp>
      <p:sp>
        <p:nvSpPr>
          <p:cNvPr id="9" name="Content Placeholder 8">
            <a:extLst>
              <a:ext uri="{FF2B5EF4-FFF2-40B4-BE49-F238E27FC236}">
                <a16:creationId xmlns:a16="http://schemas.microsoft.com/office/drawing/2014/main" id="{0B81FBAF-A9AF-46E3-BCC9-98B43BF911B1}"/>
              </a:ext>
            </a:extLst>
          </p:cNvPr>
          <p:cNvSpPr>
            <a:spLocks noGrp="1"/>
          </p:cNvSpPr>
          <p:nvPr>
            <p:ph idx="18"/>
          </p:nvPr>
        </p:nvSpPr>
        <p:spPr>
          <a:xfrm>
            <a:off x="5794093" y="4084765"/>
            <a:ext cx="1465123" cy="2073716"/>
          </a:xfrm>
        </p:spPr>
        <p:txBody>
          <a:bodyPr/>
          <a:lstStyle/>
          <a:p>
            <a:r>
              <a:rPr lang="en-US" sz="1600" dirty="0"/>
              <a:t>The average direct cost of discrimination lawsuits</a:t>
            </a:r>
          </a:p>
        </p:txBody>
      </p:sp>
      <p:sp>
        <p:nvSpPr>
          <p:cNvPr id="10" name="Text Placeholder 9">
            <a:extLst>
              <a:ext uri="{FF2B5EF4-FFF2-40B4-BE49-F238E27FC236}">
                <a16:creationId xmlns:a16="http://schemas.microsoft.com/office/drawing/2014/main" id="{C818572C-027A-412C-A959-5B88486437A8}"/>
              </a:ext>
            </a:extLst>
          </p:cNvPr>
          <p:cNvSpPr>
            <a:spLocks noGrp="1"/>
          </p:cNvSpPr>
          <p:nvPr>
            <p:ph type="body" sz="quarter" idx="19"/>
          </p:nvPr>
        </p:nvSpPr>
        <p:spPr>
          <a:xfrm>
            <a:off x="5794088" y="3560757"/>
            <a:ext cx="1881623" cy="514351"/>
          </a:xfrm>
        </p:spPr>
        <p:txBody>
          <a:bodyPr/>
          <a:lstStyle/>
          <a:p>
            <a:pPr lvl="0"/>
            <a:r>
              <a:rPr lang="en-US" sz="2800" dirty="0"/>
              <a:t>$75k-$125k</a:t>
            </a:r>
          </a:p>
        </p:txBody>
      </p:sp>
      <p:sp>
        <p:nvSpPr>
          <p:cNvPr id="11" name="Content Placeholder 10">
            <a:extLst>
              <a:ext uri="{FF2B5EF4-FFF2-40B4-BE49-F238E27FC236}">
                <a16:creationId xmlns:a16="http://schemas.microsoft.com/office/drawing/2014/main" id="{BFC90CC1-F17D-4DE8-A5B7-D9F4502BACF7}"/>
              </a:ext>
            </a:extLst>
          </p:cNvPr>
          <p:cNvSpPr>
            <a:spLocks noGrp="1"/>
          </p:cNvSpPr>
          <p:nvPr>
            <p:ph idx="20"/>
          </p:nvPr>
        </p:nvSpPr>
        <p:spPr>
          <a:xfrm>
            <a:off x="7786466" y="4081812"/>
            <a:ext cx="1740089" cy="2073716"/>
          </a:xfrm>
        </p:spPr>
        <p:txBody>
          <a:bodyPr/>
          <a:lstStyle/>
          <a:p>
            <a:r>
              <a:rPr lang="en-US" sz="1600" dirty="0"/>
              <a:t>Mission, strategic priorities, policies and equity-focused implementation plans</a:t>
            </a:r>
          </a:p>
        </p:txBody>
      </p:sp>
      <p:sp>
        <p:nvSpPr>
          <p:cNvPr id="12" name="Text Placeholder 11">
            <a:extLst>
              <a:ext uri="{FF2B5EF4-FFF2-40B4-BE49-F238E27FC236}">
                <a16:creationId xmlns:a16="http://schemas.microsoft.com/office/drawing/2014/main" id="{2F442A7E-5B8C-410F-B132-0F7BD9DA7243}"/>
              </a:ext>
            </a:extLst>
          </p:cNvPr>
          <p:cNvSpPr>
            <a:spLocks noGrp="1"/>
          </p:cNvSpPr>
          <p:nvPr>
            <p:ph type="body" sz="quarter" idx="21"/>
          </p:nvPr>
        </p:nvSpPr>
        <p:spPr>
          <a:xfrm>
            <a:off x="7786466" y="3560758"/>
            <a:ext cx="1567356" cy="514350"/>
          </a:xfrm>
        </p:spPr>
        <p:txBody>
          <a:bodyPr/>
          <a:lstStyle/>
          <a:p>
            <a:r>
              <a:rPr lang="en-US" sz="2800" dirty="0"/>
              <a:t>Varies</a:t>
            </a:r>
            <a:endParaRPr lang="en-US" sz="2000" dirty="0"/>
          </a:p>
        </p:txBody>
      </p:sp>
    </p:spTree>
    <p:extLst>
      <p:ext uri="{BB962C8B-B14F-4D97-AF65-F5344CB8AC3E}">
        <p14:creationId xmlns:p14="http://schemas.microsoft.com/office/powerpoint/2010/main" val="180255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C0977-59C9-40C8-B321-0B6CB3DF7B4D}"/>
              </a:ext>
            </a:extLst>
          </p:cNvPr>
          <p:cNvSpPr>
            <a:spLocks noGrp="1"/>
          </p:cNvSpPr>
          <p:nvPr>
            <p:ph idx="1"/>
          </p:nvPr>
        </p:nvSpPr>
        <p:spPr>
          <a:xfrm>
            <a:off x="838200" y="3819955"/>
            <a:ext cx="6871138" cy="2831076"/>
          </a:xfrm>
        </p:spPr>
        <p:txBody>
          <a:bodyPr numCol="2"/>
          <a:lstStyle/>
          <a:p>
            <a:pPr marL="285750" indent="-285750">
              <a:buFont typeface="Arial" panose="020B0604020202020204" pitchFamily="34" charset="0"/>
              <a:buChar char="•"/>
            </a:pPr>
            <a:r>
              <a:rPr lang="en-US" sz="1600" dirty="0"/>
              <a:t>Educate and learn</a:t>
            </a:r>
          </a:p>
          <a:p>
            <a:pPr marL="285750" indent="-285750">
              <a:buFont typeface="Arial" panose="020B0604020202020204" pitchFamily="34" charset="0"/>
              <a:buChar char="•"/>
            </a:pPr>
            <a:r>
              <a:rPr lang="en-US" sz="1600" dirty="0"/>
              <a:t>Align with core values and </a:t>
            </a:r>
            <a:br>
              <a:rPr lang="en-US" sz="1600" dirty="0"/>
            </a:br>
            <a:r>
              <a:rPr lang="en-US" sz="1600" dirty="0"/>
              <a:t>strategic plan</a:t>
            </a:r>
          </a:p>
          <a:p>
            <a:pPr marL="285750" indent="-285750">
              <a:buFont typeface="Arial" panose="020B0604020202020204" pitchFamily="34" charset="0"/>
              <a:buChar char="•"/>
            </a:pPr>
            <a:r>
              <a:rPr lang="en-US" sz="1600" dirty="0"/>
              <a:t>Obtain CEO/ED buy-in</a:t>
            </a:r>
          </a:p>
          <a:p>
            <a:pPr marL="285750" indent="-285750">
              <a:buFont typeface="Arial" panose="020B0604020202020204" pitchFamily="34" charset="0"/>
              <a:buChar char="•"/>
            </a:pPr>
            <a:r>
              <a:rPr lang="en-US" sz="1600" dirty="0"/>
              <a:t>Obtain Board of Directors buy-in</a:t>
            </a:r>
          </a:p>
          <a:p>
            <a:pPr marL="285750" indent="-285750">
              <a:buFont typeface="Arial" panose="020B0604020202020204" pitchFamily="34" charset="0"/>
              <a:buChar char="•"/>
            </a:pPr>
            <a:r>
              <a:rPr lang="en-US" sz="1600" dirty="0"/>
              <a:t>Engage Employee Advisory Council</a:t>
            </a:r>
          </a:p>
          <a:p>
            <a:pPr marL="285750" indent="-285750">
              <a:buFont typeface="Arial" panose="020B0604020202020204" pitchFamily="34" charset="0"/>
              <a:buChar char="•"/>
            </a:pPr>
            <a:r>
              <a:rPr lang="en-US" sz="1600" dirty="0"/>
              <a:t>Launch to the organization </a:t>
            </a:r>
          </a:p>
          <a:p>
            <a:endParaRPr lang="en-US" sz="1600" dirty="0"/>
          </a:p>
          <a:p>
            <a:r>
              <a:rPr lang="en-US" sz="1600" dirty="0"/>
              <a:t>	</a:t>
            </a:r>
          </a:p>
          <a:p>
            <a:pPr marL="285750" indent="-285750">
              <a:buFont typeface="Arial" panose="020B0604020202020204" pitchFamily="34" charset="0"/>
              <a:buChar char="•"/>
            </a:pPr>
            <a:r>
              <a:rPr lang="en-US" sz="1600" dirty="0"/>
              <a:t>Conduct an assessment to identify core needs</a:t>
            </a:r>
          </a:p>
          <a:p>
            <a:pPr marL="285750" indent="-285750">
              <a:buFont typeface="Arial" panose="020B0604020202020204" pitchFamily="34" charset="0"/>
              <a:buChar char="•"/>
            </a:pPr>
            <a:r>
              <a:rPr lang="en-US" sz="1600" dirty="0"/>
              <a:t>Set benchmarks and goals</a:t>
            </a:r>
          </a:p>
          <a:p>
            <a:pPr marL="285750" indent="-285750">
              <a:buFont typeface="Arial" panose="020B0604020202020204" pitchFamily="34" charset="0"/>
              <a:buChar char="•"/>
            </a:pPr>
            <a:r>
              <a:rPr lang="en-US" sz="1600" dirty="0"/>
              <a:t>Operationalize the work</a:t>
            </a:r>
          </a:p>
          <a:p>
            <a:pPr marL="285750" indent="-285750">
              <a:buFont typeface="Arial" panose="020B0604020202020204" pitchFamily="34" charset="0"/>
              <a:buChar char="•"/>
            </a:pPr>
            <a:r>
              <a:rPr lang="en-US" sz="1600" dirty="0"/>
              <a:t>Take it external</a:t>
            </a:r>
          </a:p>
          <a:p>
            <a:pPr marL="285750" indent="-285750">
              <a:buFont typeface="Arial" panose="020B0604020202020204" pitchFamily="34" charset="0"/>
              <a:buChar char="•"/>
            </a:pPr>
            <a:r>
              <a:rPr lang="en-US" sz="1600" dirty="0"/>
              <a:t>Measure and adjust</a:t>
            </a:r>
          </a:p>
          <a:p>
            <a:pPr marL="285750" indent="-285750">
              <a:buFont typeface="Arial" panose="020B0604020202020204" pitchFamily="34" charset="0"/>
              <a:buChar char="•"/>
            </a:pPr>
            <a:r>
              <a:rPr lang="en-US" sz="1600" dirty="0"/>
              <a:t>Continue to educate and learn</a:t>
            </a:r>
          </a:p>
          <a:p>
            <a:endParaRPr lang="en-US" sz="1600" dirty="0"/>
          </a:p>
        </p:txBody>
      </p:sp>
      <p:sp>
        <p:nvSpPr>
          <p:cNvPr id="4" name="Content Placeholder 2">
            <a:extLst>
              <a:ext uri="{FF2B5EF4-FFF2-40B4-BE49-F238E27FC236}">
                <a16:creationId xmlns:a16="http://schemas.microsoft.com/office/drawing/2014/main" id="{1B4D8481-728D-4A77-9BFD-EA8F8ABF44DD}"/>
              </a:ext>
            </a:extLst>
          </p:cNvPr>
          <p:cNvSpPr txBox="1">
            <a:spLocks/>
          </p:cNvSpPr>
          <p:nvPr/>
        </p:nvSpPr>
        <p:spPr>
          <a:xfrm>
            <a:off x="838198" y="3062307"/>
            <a:ext cx="7427977" cy="641946"/>
          </a:xfrm>
          <a:prstGeom prst="rect">
            <a:avLst/>
          </a:prstGeom>
        </p:spPr>
        <p:txBody>
          <a:bodyPr bIns="45720" numCol="1"/>
          <a:lstStyle>
            <a:lvl1pPr marL="0" indent="0" algn="l" defTabSz="914400" rtl="0" eaLnBrk="1" latinLnBrk="0" hangingPunct="1">
              <a:lnSpc>
                <a:spcPct val="90000"/>
              </a:lnSpc>
              <a:spcBef>
                <a:spcPts val="0"/>
              </a:spcBef>
              <a:spcAft>
                <a:spcPts val="1200"/>
              </a:spcAft>
              <a:buClr>
                <a:srgbClr val="EF8A25"/>
              </a:buClr>
              <a:buFont typeface="Arial" panose="020B0604020202020204" pitchFamily="34" charset="0"/>
              <a:buNone/>
              <a:defRPr sz="1800" b="0" kern="1200" baseline="0">
                <a:solidFill>
                  <a:srgbClr val="1B476B"/>
                </a:solidFill>
                <a:latin typeface="Bahnschrift SemiCondensed" panose="020B0502040204020203" pitchFamily="34" charset="0"/>
                <a:ea typeface="+mn-ea"/>
                <a:cs typeface="+mn-cs"/>
              </a:defRPr>
            </a:lvl1pPr>
            <a:lvl2pPr marL="685800" indent="-228600" algn="l" defTabSz="914400" rtl="0" eaLnBrk="1" latinLnBrk="0" hangingPunct="1">
              <a:lnSpc>
                <a:spcPct val="90000"/>
              </a:lnSpc>
              <a:spcBef>
                <a:spcPts val="500"/>
              </a:spcBef>
              <a:buClr>
                <a:srgbClr val="EF8A25"/>
              </a:buClr>
              <a:buFont typeface="Arial" panose="020B0604020202020204" pitchFamily="34" charset="0"/>
              <a:buChar char="•"/>
              <a:defRPr sz="1600" kern="1200">
                <a:solidFill>
                  <a:srgbClr val="1B476B"/>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3pPr>
            <a:lvl4pPr marL="16002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4pPr>
            <a:lvl5pPr marL="2057400" indent="-228600" algn="l" defTabSz="914400" rtl="0" eaLnBrk="1" latinLnBrk="0" hangingPunct="1">
              <a:lnSpc>
                <a:spcPct val="90000"/>
              </a:lnSpc>
              <a:spcBef>
                <a:spcPts val="500"/>
              </a:spcBef>
              <a:buClr>
                <a:srgbClr val="EF8A25"/>
              </a:buClr>
              <a:buFont typeface="Arial" panose="020B0604020202020204" pitchFamily="34" charset="0"/>
              <a:buChar char="•"/>
              <a:defRPr sz="1400" kern="1200">
                <a:solidFill>
                  <a:srgbClr val="1B476B"/>
                </a:solidFill>
                <a:latin typeface="Bahnschrift Semi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kumimoji="0" lang="en-US" sz="2000" b="0" i="0" u="none" strike="noStrike" kern="1200" cap="none" spc="0" normalizeH="0" baseline="0" noProof="0" dirty="0">
                <a:ln>
                  <a:noFill/>
                </a:ln>
                <a:solidFill>
                  <a:srgbClr val="1B476B"/>
                </a:solidFill>
                <a:effectLst/>
                <a:uLnTx/>
                <a:uFillTx/>
                <a:latin typeface="Bahnschrift SEMIBOLD SemiCondensed" panose="020B0502040204020203" pitchFamily="34" charset="0"/>
                <a:ea typeface="+mj-ea"/>
                <a:cs typeface="+mj-cs"/>
              </a:rPr>
              <a:t>12 Steps to Helping Your Organization Become Anti-racist &amp; Multicultural</a:t>
            </a:r>
          </a:p>
          <a:p>
            <a:pPr>
              <a:spcAft>
                <a:spcPts val="600"/>
              </a:spcAft>
            </a:pPr>
            <a:r>
              <a:rPr kumimoji="0" lang="en-US" sz="1600" b="0" i="0" u="none" strike="noStrike" kern="1200" cap="none" spc="0" normalizeH="0" baseline="0" noProof="0" dirty="0">
                <a:ln>
                  <a:noFill/>
                </a:ln>
                <a:solidFill>
                  <a:srgbClr val="1B476B"/>
                </a:solidFill>
                <a:effectLst/>
                <a:uLnTx/>
                <a:uFillTx/>
                <a:latin typeface="Bahnschrift SemiCondensed" panose="020B0502040204020203" pitchFamily="34" charset="0"/>
                <a:ea typeface="+mj-ea"/>
                <a:cs typeface="+mj-cs"/>
              </a:rPr>
              <a:t>Adapted from Goodwill Industries International</a:t>
            </a:r>
            <a:endParaRPr lang="en-US" dirty="0">
              <a:solidFill>
                <a:srgbClr val="EF8A25"/>
              </a:solidFill>
            </a:endParaRPr>
          </a:p>
        </p:txBody>
      </p:sp>
      <p:sp>
        <p:nvSpPr>
          <p:cNvPr id="7" name="Title 1">
            <a:extLst>
              <a:ext uri="{FF2B5EF4-FFF2-40B4-BE49-F238E27FC236}">
                <a16:creationId xmlns:a16="http://schemas.microsoft.com/office/drawing/2014/main" id="{B056C337-3BDA-4F70-B629-2B507617BEA4}"/>
              </a:ext>
            </a:extLst>
          </p:cNvPr>
          <p:cNvSpPr txBox="1">
            <a:spLocks/>
          </p:cNvSpPr>
          <p:nvPr/>
        </p:nvSpPr>
        <p:spPr>
          <a:xfrm>
            <a:off x="838199" y="1305917"/>
            <a:ext cx="8204947" cy="1410686"/>
          </a:xfrm>
          <a:prstGeom prst="rect">
            <a:avLst/>
          </a:prstGeom>
        </p:spPr>
        <p:txBody>
          <a:bodyPr anchor="b"/>
          <a:lstStyle>
            <a:lvl1pPr algn="l" defTabSz="914400" rtl="0" eaLnBrk="1" latinLnBrk="0" hangingPunct="1">
              <a:lnSpc>
                <a:spcPct val="90000"/>
              </a:lnSpc>
              <a:spcBef>
                <a:spcPct val="0"/>
              </a:spcBef>
              <a:buNone/>
              <a:defRPr sz="4200" kern="1200">
                <a:solidFill>
                  <a:srgbClr val="1B476B"/>
                </a:solidFill>
                <a:latin typeface="Bahnschrift SEMIBOLD SemiCondensed" panose="020B0502040204020203" pitchFamily="34" charset="0"/>
                <a:ea typeface="+mj-ea"/>
                <a:cs typeface="+mj-cs"/>
              </a:defRPr>
            </a:lvl1pPr>
          </a:lstStyle>
          <a:p>
            <a:r>
              <a:rPr lang="en-US" dirty="0"/>
              <a:t>Operations</a:t>
            </a:r>
          </a:p>
        </p:txBody>
      </p:sp>
    </p:spTree>
    <p:extLst>
      <p:ext uri="{BB962C8B-B14F-4D97-AF65-F5344CB8AC3E}">
        <p14:creationId xmlns:p14="http://schemas.microsoft.com/office/powerpoint/2010/main" val="1441867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 xmlns="55b3713a-a24c-4926-91b6-28808ae237b3">
      <Url xsi:nil="true"/>
      <Description xsi:nil="true"/>
    </Im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91D96B7FDA6A4C916475819E3F2284" ma:contentTypeVersion="13" ma:contentTypeDescription="Create a new document." ma:contentTypeScope="" ma:versionID="2ba3ddedb5964a39e01d6c3bef89fa34">
  <xsd:schema xmlns:xsd="http://www.w3.org/2001/XMLSchema" xmlns:xs="http://www.w3.org/2001/XMLSchema" xmlns:p="http://schemas.microsoft.com/office/2006/metadata/properties" xmlns:ns2="55b3713a-a24c-4926-91b6-28808ae237b3" xmlns:ns3="99cf61ba-f72e-4251-9dc4-0d2ace24ab58" targetNamespace="http://schemas.microsoft.com/office/2006/metadata/properties" ma:root="true" ma:fieldsID="81e2d50a75ad53c59831772d999c80d8" ns2:_="" ns3:_="">
    <xsd:import namespace="55b3713a-a24c-4926-91b6-28808ae237b3"/>
    <xsd:import namespace="99cf61ba-f72e-4251-9dc4-0d2ace24ab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Imag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3713a-a24c-4926-91b6-28808ae237b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AutoTags" ma:index="7" nillable="true" ma:displayName="Tags" ma:internalName="MediaServiceAutoTags" ma:readOnly="true">
      <xsd:simpleType>
        <xsd:restriction base="dms:Text"/>
      </xsd:simpleType>
    </xsd:element>
    <xsd:element name="MediaServiceOCR" ma:index="8" nillable="true" ma:displayName="Extracted Text" ma:internalName="MediaServiceOCR" ma:readOnly="true">
      <xsd:simpleType>
        <xsd:restriction base="dms:Note">
          <xsd:maxLength value="255"/>
        </xsd:restriction>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Image" ma:index="1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f61ba-f72e-4251-9dc4-0d2ace24ab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717DE-BB07-44E4-80FC-5050ABE1FC51}">
  <ds:schemaRef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http://purl.org/dc/terms/"/>
    <ds:schemaRef ds:uri="http://schemas.microsoft.com/office/infopath/2007/PartnerControls"/>
    <ds:schemaRef ds:uri="99cf61ba-f72e-4251-9dc4-0d2ace24ab58"/>
    <ds:schemaRef ds:uri="55b3713a-a24c-4926-91b6-28808ae237b3"/>
    <ds:schemaRef ds:uri="http://purl.org/dc/dcmitype/"/>
  </ds:schemaRefs>
</ds:datastoreItem>
</file>

<file path=customXml/itemProps2.xml><?xml version="1.0" encoding="utf-8"?>
<ds:datastoreItem xmlns:ds="http://schemas.openxmlformats.org/officeDocument/2006/customXml" ds:itemID="{262A31E7-316E-4E82-823B-C206562FD36F}">
  <ds:schemaRefs>
    <ds:schemaRef ds:uri="http://schemas.microsoft.com/sharepoint/v3/contenttype/forms"/>
  </ds:schemaRefs>
</ds:datastoreItem>
</file>

<file path=customXml/itemProps3.xml><?xml version="1.0" encoding="utf-8"?>
<ds:datastoreItem xmlns:ds="http://schemas.openxmlformats.org/officeDocument/2006/customXml" ds:itemID="{59ECDB5F-FB52-4CAD-BADD-D0A85A0FF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3713a-a24c-4926-91b6-28808ae237b3"/>
    <ds:schemaRef ds:uri="99cf61ba-f72e-4251-9dc4-0d2ace24a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2275</TotalTime>
  <Words>3290</Words>
  <Application>Microsoft Office PowerPoint</Application>
  <PresentationFormat>Widescreen</PresentationFormat>
  <Paragraphs>305</Paragraphs>
  <Slides>28</Slides>
  <Notes>27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5" baseType="lpstr">
      <vt:lpstr>Arial</vt:lpstr>
      <vt:lpstr>Avenir Next LT Pro</vt:lpstr>
      <vt:lpstr>Bahnschrift</vt:lpstr>
      <vt:lpstr>Bahnschrift Bold</vt:lpstr>
      <vt:lpstr>Bahnschrift Condensed</vt:lpstr>
      <vt:lpstr>Bahnschrift SemiBold</vt:lpstr>
      <vt:lpstr>Bahnschrift SemiBold SemiConden</vt:lpstr>
      <vt:lpstr>Bahnschrift SEMIBOLD SemiCondensed</vt:lpstr>
      <vt:lpstr>Bahnschrift SemiCondensed</vt:lpstr>
      <vt:lpstr>Bahnschrift SemiLight</vt:lpstr>
      <vt:lpstr>Bahnschrift Semilight SemiConden</vt:lpstr>
      <vt:lpstr>Calibri</vt:lpstr>
      <vt:lpstr>Georgia</vt:lpstr>
      <vt:lpstr>Roboto</vt:lpstr>
      <vt:lpstr>Times New Roman</vt:lpstr>
      <vt:lpstr>Office Theme</vt:lpstr>
      <vt:lpstr>Acrobat Document</vt:lpstr>
      <vt:lpstr>PowerPoint Presentation</vt:lpstr>
      <vt:lpstr>PowerPoint Presentation</vt:lpstr>
      <vt:lpstr>Organizational Structures Committee</vt:lpstr>
      <vt:lpstr>PowerPoint Presentation</vt:lpstr>
      <vt:lpstr>Continuum on Becoming an Anti-Racist, Multicultural Organization</vt:lpstr>
      <vt:lpstr>Leadership, Data,  Operations, Culture</vt:lpstr>
      <vt:lpstr>Leadership</vt:lpstr>
      <vt:lpstr>Managing up: Make the Case </vt:lpstr>
      <vt:lpstr>PowerPoint Presentation</vt:lpstr>
      <vt:lpstr>Culture</vt:lpstr>
      <vt:lpstr>College System Employees</vt:lpstr>
      <vt:lpstr>PowerPoint Presentation</vt:lpstr>
      <vt:lpstr>Overall BIPOC Faculty Representation</vt:lpstr>
      <vt:lpstr>BIPOC Representation within Administration vs Classified Staff</vt:lpstr>
      <vt:lpstr>BIPOC populations lack representation within positions of power</vt:lpstr>
      <vt:lpstr>PowerPoint Presentation</vt:lpstr>
      <vt:lpstr>The 828 Tracker Assessment Worksheet</vt:lpstr>
      <vt:lpstr>Anti-Othering</vt:lpstr>
      <vt:lpstr>The IDI and Perceptions of Diversity</vt:lpstr>
      <vt:lpstr>Intersectionality is Culture</vt:lpstr>
      <vt:lpstr>Stages of the IDI Denial</vt:lpstr>
      <vt:lpstr>PowerPoint Presentation</vt:lpstr>
      <vt:lpstr>Stages of the IDI Minimization</vt:lpstr>
      <vt:lpstr>PowerPoint Presentation</vt:lpstr>
      <vt:lpstr>Stages of the IDI Adaptation</vt:lpstr>
      <vt:lpstr>The IDI</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Tunisia Price</dc:creator>
  <cp:lastModifiedBy>Julianna Flanders</cp:lastModifiedBy>
  <cp:revision>70</cp:revision>
  <dcterms:created xsi:type="dcterms:W3CDTF">2021-01-06T20:05:29Z</dcterms:created>
  <dcterms:modified xsi:type="dcterms:W3CDTF">2021-03-03T03:52:23Z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0x0101007891D96B7FDA6A4C916475819E3F2284</vt:lpwstr>
  </property>
</Properties>
</file>