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261" r:id="rId5"/>
    <p:sldId id="265" r:id="rId6"/>
    <p:sldId id="263" r:id="rId7"/>
    <p:sldId id="278" r:id="rId8"/>
    <p:sldId id="279" r:id="rId9"/>
    <p:sldId id="325" r:id="rId10"/>
    <p:sldId id="326" r:id="rId11"/>
    <p:sldId id="327" r:id="rId12"/>
    <p:sldId id="329" r:id="rId13"/>
    <p:sldId id="291" r:id="rId14"/>
    <p:sldId id="313" r:id="rId15"/>
    <p:sldId id="293" r:id="rId16"/>
    <p:sldId id="294" r:id="rId17"/>
    <p:sldId id="314" r:id="rId18"/>
    <p:sldId id="315" r:id="rId19"/>
    <p:sldId id="316" r:id="rId20"/>
    <p:sldId id="317" r:id="rId21"/>
    <p:sldId id="318" r:id="rId22"/>
    <p:sldId id="319" r:id="rId23"/>
    <p:sldId id="320" r:id="rId24"/>
    <p:sldId id="321" r:id="rId25"/>
    <p:sldId id="322" r:id="rId26"/>
    <p:sldId id="295" r:id="rId27"/>
    <p:sldId id="296" r:id="rId28"/>
    <p:sldId id="299" r:id="rId29"/>
    <p:sldId id="298" r:id="rId30"/>
    <p:sldId id="309" r:id="rId31"/>
    <p:sldId id="324" r:id="rId32"/>
    <p:sldId id="301" r:id="rId33"/>
    <p:sldId id="310" r:id="rId34"/>
    <p:sldId id="311" r:id="rId35"/>
    <p:sldId id="323" r:id="rId36"/>
    <p:sldId id="303" r:id="rId37"/>
    <p:sldId id="304" r:id="rId38"/>
    <p:sldId id="306" r:id="rId39"/>
    <p:sldId id="305" r:id="rId40"/>
    <p:sldId id="288" r:id="rId41"/>
    <p:sldId id="28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DF1"/>
    <a:srgbClr val="EF8A25"/>
    <a:srgbClr val="1B4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59A65-33E7-4988-8F18-5E9C665A955E}" v="21" dt="2021-04-06T21:25:57.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na Flanders" userId="34ce9b77-fb4c-4b6c-ba4c-f4b40a17293f" providerId="ADAL" clId="{6F959A65-33E7-4988-8F18-5E9C665A955E}"/>
    <pc:docChg chg="undo redo custSel delSld modSld">
      <pc:chgData name="Julianna Flanders" userId="34ce9b77-fb4c-4b6c-ba4c-f4b40a17293f" providerId="ADAL" clId="{6F959A65-33E7-4988-8F18-5E9C665A955E}" dt="2021-04-06T21:37:09.875" v="112" actId="1035"/>
      <pc:docMkLst>
        <pc:docMk/>
      </pc:docMkLst>
      <pc:sldChg chg="modSp mod">
        <pc:chgData name="Julianna Flanders" userId="34ce9b77-fb4c-4b6c-ba4c-f4b40a17293f" providerId="ADAL" clId="{6F959A65-33E7-4988-8F18-5E9C665A955E}" dt="2021-04-06T21:32:26.609" v="102" actId="1035"/>
        <pc:sldMkLst>
          <pc:docMk/>
          <pc:sldMk cId="1826734524" sldId="278"/>
        </pc:sldMkLst>
        <pc:spChg chg="mod">
          <ac:chgData name="Julianna Flanders" userId="34ce9b77-fb4c-4b6c-ba4c-f4b40a17293f" providerId="ADAL" clId="{6F959A65-33E7-4988-8F18-5E9C665A955E}" dt="2021-04-06T21:23:10.774" v="71" actId="1036"/>
          <ac:spMkLst>
            <pc:docMk/>
            <pc:sldMk cId="1826734524" sldId="278"/>
            <ac:spMk id="18" creationId="{AD78A1F1-BC21-49BF-BF84-02939C4C5485}"/>
          </ac:spMkLst>
        </pc:spChg>
        <pc:spChg chg="mod">
          <ac:chgData name="Julianna Flanders" userId="34ce9b77-fb4c-4b6c-ba4c-f4b40a17293f" providerId="ADAL" clId="{6F959A65-33E7-4988-8F18-5E9C665A955E}" dt="2021-04-06T21:23:10.774" v="71" actId="1036"/>
          <ac:spMkLst>
            <pc:docMk/>
            <pc:sldMk cId="1826734524" sldId="278"/>
            <ac:spMk id="42" creationId="{B3D2328A-B3D5-496D-B132-FDEB48A10D99}"/>
          </ac:spMkLst>
        </pc:spChg>
        <pc:spChg chg="mod">
          <ac:chgData name="Julianna Flanders" userId="34ce9b77-fb4c-4b6c-ba4c-f4b40a17293f" providerId="ADAL" clId="{6F959A65-33E7-4988-8F18-5E9C665A955E}" dt="2021-04-06T21:25:08.108" v="90" actId="1035"/>
          <ac:spMkLst>
            <pc:docMk/>
            <pc:sldMk cId="1826734524" sldId="278"/>
            <ac:spMk id="43" creationId="{E501F74F-A2BA-4D98-8310-8C1F4BB14162}"/>
          </ac:spMkLst>
        </pc:spChg>
        <pc:spChg chg="mod">
          <ac:chgData name="Julianna Flanders" userId="34ce9b77-fb4c-4b6c-ba4c-f4b40a17293f" providerId="ADAL" clId="{6F959A65-33E7-4988-8F18-5E9C665A955E}" dt="2021-04-06T21:24:36.233" v="78" actId="1035"/>
          <ac:spMkLst>
            <pc:docMk/>
            <pc:sldMk cId="1826734524" sldId="278"/>
            <ac:spMk id="44" creationId="{01813014-A5ED-46E3-ACD3-016F16636D1A}"/>
          </ac:spMkLst>
        </pc:spChg>
        <pc:spChg chg="mod">
          <ac:chgData name="Julianna Flanders" userId="34ce9b77-fb4c-4b6c-ba4c-f4b40a17293f" providerId="ADAL" clId="{6F959A65-33E7-4988-8F18-5E9C665A955E}" dt="2021-04-06T21:23:10.774" v="71" actId="1036"/>
          <ac:spMkLst>
            <pc:docMk/>
            <pc:sldMk cId="1826734524" sldId="278"/>
            <ac:spMk id="45" creationId="{559C4EC9-5109-4E42-ABD5-35E4EC3E077F}"/>
          </ac:spMkLst>
        </pc:spChg>
        <pc:picChg chg="mod">
          <ac:chgData name="Julianna Flanders" userId="34ce9b77-fb4c-4b6c-ba4c-f4b40a17293f" providerId="ADAL" clId="{6F959A65-33E7-4988-8F18-5E9C665A955E}" dt="2021-04-06T21:32:26.609" v="102" actId="1035"/>
          <ac:picMkLst>
            <pc:docMk/>
            <pc:sldMk cId="1826734524" sldId="278"/>
            <ac:picMk id="21" creationId="{5F507E44-6308-46F0-BAD0-89A602D4F386}"/>
          </ac:picMkLst>
        </pc:picChg>
        <pc:picChg chg="mod">
          <ac:chgData name="Julianna Flanders" userId="34ce9b77-fb4c-4b6c-ba4c-f4b40a17293f" providerId="ADAL" clId="{6F959A65-33E7-4988-8F18-5E9C665A955E}" dt="2021-04-06T21:25:50.876" v="93" actId="1038"/>
          <ac:picMkLst>
            <pc:docMk/>
            <pc:sldMk cId="1826734524" sldId="278"/>
            <ac:picMk id="1026" creationId="{F119AD2C-67DC-419E-BE74-120AC3ADE117}"/>
          </ac:picMkLst>
        </pc:picChg>
        <pc:picChg chg="mod">
          <ac:chgData name="Julianna Flanders" userId="34ce9b77-fb4c-4b6c-ba4c-f4b40a17293f" providerId="ADAL" clId="{6F959A65-33E7-4988-8F18-5E9C665A955E}" dt="2021-04-06T21:25:50.876" v="93" actId="1038"/>
          <ac:picMkLst>
            <pc:docMk/>
            <pc:sldMk cId="1826734524" sldId="278"/>
            <ac:picMk id="1030" creationId="{2E35D674-8D56-4C68-87DA-61DFA011C2AC}"/>
          </ac:picMkLst>
        </pc:picChg>
        <pc:picChg chg="mod">
          <ac:chgData name="Julianna Flanders" userId="34ce9b77-fb4c-4b6c-ba4c-f4b40a17293f" providerId="ADAL" clId="{6F959A65-33E7-4988-8F18-5E9C665A955E}" dt="2021-04-06T21:25:50.876" v="93" actId="1038"/>
          <ac:picMkLst>
            <pc:docMk/>
            <pc:sldMk cId="1826734524" sldId="278"/>
            <ac:picMk id="1032" creationId="{AF920575-AC06-4928-9EF2-863F704BD2F4}"/>
          </ac:picMkLst>
        </pc:picChg>
        <pc:picChg chg="mod">
          <ac:chgData name="Julianna Flanders" userId="34ce9b77-fb4c-4b6c-ba4c-f4b40a17293f" providerId="ADAL" clId="{6F959A65-33E7-4988-8F18-5E9C665A955E}" dt="2021-04-06T21:25:57.698" v="95" actId="1036"/>
          <ac:picMkLst>
            <pc:docMk/>
            <pc:sldMk cId="1826734524" sldId="278"/>
            <ac:picMk id="1036" creationId="{BDF7CC30-E24B-46EF-870B-50063D67545C}"/>
          </ac:picMkLst>
        </pc:picChg>
      </pc:sldChg>
      <pc:sldChg chg="del">
        <pc:chgData name="Julianna Flanders" userId="34ce9b77-fb4c-4b6c-ba4c-f4b40a17293f" providerId="ADAL" clId="{6F959A65-33E7-4988-8F18-5E9C665A955E}" dt="2021-04-06T20:33:05.393" v="0" actId="2696"/>
        <pc:sldMkLst>
          <pc:docMk/>
          <pc:sldMk cId="290154298" sldId="282"/>
        </pc:sldMkLst>
      </pc:sldChg>
      <pc:sldChg chg="modSp mod">
        <pc:chgData name="Julianna Flanders" userId="34ce9b77-fb4c-4b6c-ba4c-f4b40a17293f" providerId="ADAL" clId="{6F959A65-33E7-4988-8F18-5E9C665A955E}" dt="2021-04-06T21:21:39.198" v="50" actId="14100"/>
        <pc:sldMkLst>
          <pc:docMk/>
          <pc:sldMk cId="2756389296" sldId="288"/>
        </pc:sldMkLst>
        <pc:spChg chg="mod">
          <ac:chgData name="Julianna Flanders" userId="34ce9b77-fb4c-4b6c-ba4c-f4b40a17293f" providerId="ADAL" clId="{6F959A65-33E7-4988-8F18-5E9C665A955E}" dt="2021-04-06T21:21:39.198" v="50" actId="14100"/>
          <ac:spMkLst>
            <pc:docMk/>
            <pc:sldMk cId="2756389296" sldId="288"/>
            <ac:spMk id="7" creationId="{F153255A-A12A-4740-894B-8E9F6857EA12}"/>
          </ac:spMkLst>
        </pc:spChg>
      </pc:sldChg>
      <pc:sldChg chg="del">
        <pc:chgData name="Julianna Flanders" userId="34ce9b77-fb4c-4b6c-ba4c-f4b40a17293f" providerId="ADAL" clId="{6F959A65-33E7-4988-8F18-5E9C665A955E}" dt="2021-04-06T20:33:05.393" v="0" actId="2696"/>
        <pc:sldMkLst>
          <pc:docMk/>
          <pc:sldMk cId="2071847820" sldId="289"/>
        </pc:sldMkLst>
      </pc:sldChg>
      <pc:sldChg chg="del">
        <pc:chgData name="Julianna Flanders" userId="34ce9b77-fb4c-4b6c-ba4c-f4b40a17293f" providerId="ADAL" clId="{6F959A65-33E7-4988-8F18-5E9C665A955E}" dt="2021-04-06T20:33:05.393" v="0" actId="2696"/>
        <pc:sldMkLst>
          <pc:docMk/>
          <pc:sldMk cId="708341319" sldId="290"/>
        </pc:sldMkLst>
      </pc:sldChg>
      <pc:sldChg chg="modSp mod">
        <pc:chgData name="Julianna Flanders" userId="34ce9b77-fb4c-4b6c-ba4c-f4b40a17293f" providerId="ADAL" clId="{6F959A65-33E7-4988-8F18-5E9C665A955E}" dt="2021-04-06T20:33:09.638" v="2" actId="20577"/>
        <pc:sldMkLst>
          <pc:docMk/>
          <pc:sldMk cId="1737568119" sldId="291"/>
        </pc:sldMkLst>
        <pc:spChg chg="mod">
          <ac:chgData name="Julianna Flanders" userId="34ce9b77-fb4c-4b6c-ba4c-f4b40a17293f" providerId="ADAL" clId="{6F959A65-33E7-4988-8F18-5E9C665A955E}" dt="2021-04-06T20:33:09.638" v="2" actId="20577"/>
          <ac:spMkLst>
            <pc:docMk/>
            <pc:sldMk cId="1737568119" sldId="291"/>
            <ac:spMk id="3" creationId="{DEF24813-60DA-41A9-8F4C-FA108255BB4A}"/>
          </ac:spMkLst>
        </pc:spChg>
      </pc:sldChg>
      <pc:sldChg chg="modSp mod">
        <pc:chgData name="Julianna Flanders" userId="34ce9b77-fb4c-4b6c-ba4c-f4b40a17293f" providerId="ADAL" clId="{6F959A65-33E7-4988-8F18-5E9C665A955E}" dt="2021-04-06T20:33:12.497" v="4" actId="20577"/>
        <pc:sldMkLst>
          <pc:docMk/>
          <pc:sldMk cId="3964898751" sldId="313"/>
        </pc:sldMkLst>
        <pc:spChg chg="mod">
          <ac:chgData name="Julianna Flanders" userId="34ce9b77-fb4c-4b6c-ba4c-f4b40a17293f" providerId="ADAL" clId="{6F959A65-33E7-4988-8F18-5E9C665A955E}" dt="2021-04-06T20:33:12.497" v="4" actId="20577"/>
          <ac:spMkLst>
            <pc:docMk/>
            <pc:sldMk cId="3964898751" sldId="313"/>
            <ac:spMk id="3" creationId="{DEF24813-60DA-41A9-8F4C-FA108255BB4A}"/>
          </ac:spMkLst>
        </pc:spChg>
      </pc:sldChg>
      <pc:sldChg chg="modSp mod">
        <pc:chgData name="Julianna Flanders" userId="34ce9b77-fb4c-4b6c-ba4c-f4b40a17293f" providerId="ADAL" clId="{6F959A65-33E7-4988-8F18-5E9C665A955E}" dt="2021-04-06T20:36:06.347" v="7" actId="14100"/>
        <pc:sldMkLst>
          <pc:docMk/>
          <pc:sldMk cId="3937968343" sldId="315"/>
        </pc:sldMkLst>
        <pc:spChg chg="mod">
          <ac:chgData name="Julianna Flanders" userId="34ce9b77-fb4c-4b6c-ba4c-f4b40a17293f" providerId="ADAL" clId="{6F959A65-33E7-4988-8F18-5E9C665A955E}" dt="2021-04-06T20:36:06.347" v="7" actId="14100"/>
          <ac:spMkLst>
            <pc:docMk/>
            <pc:sldMk cId="3937968343" sldId="315"/>
            <ac:spMk id="3" creationId="{4AEFDA38-E756-4DB0-B818-1F92333A2470}"/>
          </ac:spMkLst>
        </pc:spChg>
        <pc:spChg chg="mod">
          <ac:chgData name="Julianna Flanders" userId="34ce9b77-fb4c-4b6c-ba4c-f4b40a17293f" providerId="ADAL" clId="{6F959A65-33E7-4988-8F18-5E9C665A955E}" dt="2021-04-06T20:33:45.808" v="6" actId="207"/>
          <ac:spMkLst>
            <pc:docMk/>
            <pc:sldMk cId="3937968343" sldId="315"/>
            <ac:spMk id="6" creationId="{D8751F06-498F-4DC6-A6D5-B64DF66D6AFA}"/>
          </ac:spMkLst>
        </pc:spChg>
        <pc:spChg chg="mod">
          <ac:chgData name="Julianna Flanders" userId="34ce9b77-fb4c-4b6c-ba4c-f4b40a17293f" providerId="ADAL" clId="{6F959A65-33E7-4988-8F18-5E9C665A955E}" dt="2021-04-06T20:33:45.808" v="6" actId="207"/>
          <ac:spMkLst>
            <pc:docMk/>
            <pc:sldMk cId="3937968343" sldId="315"/>
            <ac:spMk id="7" creationId="{834C0DD3-E526-49A7-A488-E9070C0F5A05}"/>
          </ac:spMkLst>
        </pc:spChg>
      </pc:sldChg>
      <pc:sldChg chg="modSp mod">
        <pc:chgData name="Julianna Flanders" userId="34ce9b77-fb4c-4b6c-ba4c-f4b40a17293f" providerId="ADAL" clId="{6F959A65-33E7-4988-8F18-5E9C665A955E}" dt="2021-04-06T21:37:09.875" v="112" actId="1035"/>
        <pc:sldMkLst>
          <pc:docMk/>
          <pc:sldMk cId="595296565" sldId="319"/>
        </pc:sldMkLst>
        <pc:picChg chg="mod">
          <ac:chgData name="Julianna Flanders" userId="34ce9b77-fb4c-4b6c-ba4c-f4b40a17293f" providerId="ADAL" clId="{6F959A65-33E7-4988-8F18-5E9C665A955E}" dt="2021-04-06T21:36:58.900" v="103" actId="1076"/>
          <ac:picMkLst>
            <pc:docMk/>
            <pc:sldMk cId="595296565" sldId="319"/>
            <ac:picMk id="5" creationId="{A25DE1EC-0F21-4204-AFAC-B1C9E683D6DE}"/>
          </ac:picMkLst>
        </pc:picChg>
        <pc:picChg chg="mod">
          <ac:chgData name="Julianna Flanders" userId="34ce9b77-fb4c-4b6c-ba4c-f4b40a17293f" providerId="ADAL" clId="{6F959A65-33E7-4988-8F18-5E9C665A955E}" dt="2021-04-06T21:37:02.646" v="107" actId="1035"/>
          <ac:picMkLst>
            <pc:docMk/>
            <pc:sldMk cId="595296565" sldId="319"/>
            <ac:picMk id="6" creationId="{AA29E78E-0DE4-4039-B661-EE17E8AE559B}"/>
          </ac:picMkLst>
        </pc:picChg>
        <pc:cxnChg chg="mod">
          <ac:chgData name="Julianna Flanders" userId="34ce9b77-fb4c-4b6c-ba4c-f4b40a17293f" providerId="ADAL" clId="{6F959A65-33E7-4988-8F18-5E9C665A955E}" dt="2021-04-06T21:37:09.875" v="112" actId="1035"/>
          <ac:cxnSpMkLst>
            <pc:docMk/>
            <pc:sldMk cId="595296565" sldId="319"/>
            <ac:cxnSpMk id="10" creationId="{42D23B8C-5638-413A-84F7-C934F53A306F}"/>
          </ac:cxnSpMkLst>
        </pc:cxnChg>
        <pc:cxnChg chg="mod">
          <ac:chgData name="Julianna Flanders" userId="34ce9b77-fb4c-4b6c-ba4c-f4b40a17293f" providerId="ADAL" clId="{6F959A65-33E7-4988-8F18-5E9C665A955E}" dt="2021-04-06T21:37:09.875" v="112" actId="1035"/>
          <ac:cxnSpMkLst>
            <pc:docMk/>
            <pc:sldMk cId="595296565" sldId="319"/>
            <ac:cxnSpMk id="11" creationId="{8000B545-AFA4-47AC-AB6D-31E0F9B72A0A}"/>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F6DB4B-CD37-4A3E-8181-AA89DFB3C0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53625D-EA18-41DD-AF69-878D181EF4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4109ED-8EB7-47F8-8A08-9C6382905F98}" type="datetimeFigureOut">
              <a:rPr lang="en-US" smtClean="0"/>
              <a:t>4/7/2021</a:t>
            </a:fld>
            <a:endParaRPr lang="en-US"/>
          </a:p>
        </p:txBody>
      </p:sp>
      <p:sp>
        <p:nvSpPr>
          <p:cNvPr id="4" name="Footer Placeholder 3">
            <a:extLst>
              <a:ext uri="{FF2B5EF4-FFF2-40B4-BE49-F238E27FC236}">
                <a16:creationId xmlns:a16="http://schemas.microsoft.com/office/drawing/2014/main" id="{6E1054A3-504F-427B-8152-C37FCC7E4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A74E32-5ABB-4B8B-876F-312AF5DC35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175140-204D-4F18-A061-7AC8F15E6692}" type="slidenum">
              <a:rPr lang="en-US" smtClean="0"/>
              <a:t>‹#›</a:t>
            </a:fld>
            <a:endParaRPr lang="en-US"/>
          </a:p>
        </p:txBody>
      </p:sp>
    </p:spTree>
    <p:extLst>
      <p:ext uri="{BB962C8B-B14F-4D97-AF65-F5344CB8AC3E}">
        <p14:creationId xmlns:p14="http://schemas.microsoft.com/office/powerpoint/2010/main" val="2906615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DC342-AFF9-433E-A240-6BA7606756C6}" type="datetimeFigureOut">
              <a:rPr lang="en-US" smtClean="0"/>
              <a:t>4/7/2021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BC4A1-3F69-418A-ABB4-50411FE51C36}" type="slidenum">
              <a:rPr lang="en-US" smtClean="0"/>
              <a:t>‹#›</a:t>
            </a:fld>
            <a:endParaRPr lang="en-US"/>
          </a:p>
        </p:txBody>
      </p:sp>
    </p:spTree>
    <p:extLst>
      <p:ext uri="{BB962C8B-B14F-4D97-AF65-F5344CB8AC3E}">
        <p14:creationId xmlns:p14="http://schemas.microsoft.com/office/powerpoint/2010/main" val="28583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Engagement is an imperative and necessary when trying to create or change policies. You must involve the community impacted by the policy. </a:t>
            </a:r>
          </a:p>
          <a:p>
            <a:pPr marL="285750" indent="-285750">
              <a:buFont typeface="Arial" panose="020B0604020202020204" pitchFamily="34" charset="0"/>
              <a:buChar char="•"/>
            </a:pPr>
            <a:r>
              <a:rPr lang="en-US"/>
              <a:t>Outreach has help mold/change service delivery at Metro parks. MPT Park board passed an Anti-racist</a:t>
            </a:r>
            <a:r>
              <a:rPr lang="en-US" baseline="0"/>
              <a:t> Resolution- Budget survey (extended to 2 months/ 6 languages) allow community to move $ around according to their priorities, community budget workshops, community listening sessions-for continuous conversations, creation of Community of practice to develop a Community Equity Advisory Council. </a:t>
            </a:r>
            <a:endParaRPr lang="en-US"/>
          </a:p>
          <a:p>
            <a:pPr marL="285750" indent="-285750">
              <a:buFont typeface="Arial" panose="020B0604020202020204" pitchFamily="34" charset="0"/>
              <a:buChar char="•"/>
            </a:pPr>
            <a:r>
              <a:rPr lang="en-US" sz="1200"/>
              <a:t>Community</a:t>
            </a:r>
            <a:r>
              <a:rPr lang="en-US" sz="1200" baseline="0"/>
              <a:t> o</a:t>
            </a:r>
            <a:r>
              <a:rPr lang="en-US" sz="1200"/>
              <a:t>utreach</a:t>
            </a:r>
            <a:r>
              <a:rPr lang="en-US" sz="1200" baseline="0"/>
              <a:t> and engagement</a:t>
            </a:r>
            <a:r>
              <a:rPr lang="en-US" sz="1200"/>
              <a:t> is an opportunity for organizations to work in collaboration with communities/staff to build trust so they can continue to share their stories, empower them, find value in their voice and increase awareness &amp; team-work. Is the power of connection! </a:t>
            </a:r>
          </a:p>
        </p:txBody>
      </p:sp>
      <p:sp>
        <p:nvSpPr>
          <p:cNvPr id="4" name="Slide Number Placeholder 3"/>
          <p:cNvSpPr>
            <a:spLocks noGrp="1"/>
          </p:cNvSpPr>
          <p:nvPr>
            <p:ph type="sldNum" sz="quarter" idx="5"/>
          </p:nvPr>
        </p:nvSpPr>
        <p:spPr/>
        <p:txBody>
          <a:bodyPr/>
          <a:lstStyle/>
          <a:p>
            <a:fld id="{5D1BC4A1-3F69-418A-ABB4-50411FE51C36}" type="slidenum">
              <a:rPr lang="en-US" smtClean="0"/>
              <a:t>23</a:t>
            </a:fld>
            <a:endParaRPr lang="en-US"/>
          </a:p>
        </p:txBody>
      </p:sp>
    </p:spTree>
    <p:extLst>
      <p:ext uri="{BB962C8B-B14F-4D97-AF65-F5344CB8AC3E}">
        <p14:creationId xmlns:p14="http://schemas.microsoft.com/office/powerpoint/2010/main" val="412043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EDAI leadership is not simply an exercise in awareness. It is about using that awareness to make the changes and decisions necessary to serve community in a more equitable and inclusive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Increase awareness and understating of the true impacts of policies on people’s lives. We need to ensure that we don’t cause more harm by breaking our promises and commitments or by “colonization” in our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5D1BC4A1-3F69-418A-ABB4-50411FE51C36}" type="slidenum">
              <a:rPr lang="en-US" smtClean="0"/>
              <a:t>24</a:t>
            </a:fld>
            <a:endParaRPr lang="en-US"/>
          </a:p>
        </p:txBody>
      </p:sp>
    </p:spTree>
    <p:extLst>
      <p:ext uri="{BB962C8B-B14F-4D97-AF65-F5344CB8AC3E}">
        <p14:creationId xmlns:p14="http://schemas.microsoft.com/office/powerpoint/2010/main" val="91642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familiar with </a:t>
            </a:r>
            <a:r>
              <a:rPr lang="en-US" baseline="0"/>
              <a:t>the term Lens of Equity. But I will like for us to also consider The Lens of Systemic Oppression and it’s impact.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a:t>
            </a:r>
            <a:r>
              <a:rPr lang="en-US" baseline="0"/>
              <a:t> National Equity Project has a great resource which I will be referring to in our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Four Levels of Oppression: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Systemic oppression manifests on the individual, the interpersonal, the institutional,  and the structural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INDIVIDUAL </a:t>
            </a:r>
            <a:r>
              <a:rPr lang="en-US" baseline="0"/>
              <a:t>   </a:t>
            </a:r>
            <a:r>
              <a:rPr lang="en-US"/>
              <a:t>Identity and difference    Individual advantage  and disadvantage    Explicit bias    Implicit bias    Stereotype threat    Internalized oppression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INTERPERSONAL    Reproductive discourse (“Discourse 1”)    Microaggressions    Racist interactions    Transferred oppression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INSTITUTIONAL    Biased policies and  practices (e.g. in hiring, teaching, discipline,  parent-family engagement)    Disproportional (e.g. racialized) outcomes and experiences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STRUCTURAL    Systems of advantage and disadvantage     Opportunity structures    Societal history of oppressive practices</a:t>
            </a:r>
            <a:r>
              <a:rPr lang="en-US" baseline="0"/>
              <a:t> </a:t>
            </a:r>
            <a:r>
              <a:rPr lang="en-US"/>
              <a:t>and policies </a:t>
            </a:r>
          </a:p>
        </p:txBody>
      </p:sp>
      <p:sp>
        <p:nvSpPr>
          <p:cNvPr id="4" name="Slide Number Placeholder 3"/>
          <p:cNvSpPr>
            <a:spLocks noGrp="1"/>
          </p:cNvSpPr>
          <p:nvPr>
            <p:ph type="sldNum" sz="quarter" idx="5"/>
          </p:nvPr>
        </p:nvSpPr>
        <p:spPr/>
        <p:txBody>
          <a:bodyPr/>
          <a:lstStyle/>
          <a:p>
            <a:fld id="{5D1BC4A1-3F69-418A-ABB4-50411FE51C36}" type="slidenum">
              <a:rPr lang="en-US" smtClean="0"/>
              <a:t>25</a:t>
            </a:fld>
            <a:endParaRPr lang="en-US"/>
          </a:p>
        </p:txBody>
      </p:sp>
    </p:spTree>
    <p:extLst>
      <p:ext uri="{BB962C8B-B14F-4D97-AF65-F5344CB8AC3E}">
        <p14:creationId xmlns:p14="http://schemas.microsoft.com/office/powerpoint/2010/main" val="67262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make decisions each day that directly impact those we serve. We struggle with how to respectfully reach out to communities and serve them in culturally responsive ways that don’t perpetuate inequities they face. At a foundational level, we must analyze the culture and conditions that impact the people and places we interact with in order to aid our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leaders for equity, our primary concern is to interrupt those rules that serve, either implicitly or explicitly, to perpetuate opportunity gaps for vulnerable populations. To become agents of change who make strategic and courageous decisions, we must learn to run a  set of filters, or lenses, that shift our vantage point and uncover what the “naked eye”  can - not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racial equity lens allows us to uncover the structures, policies, and behaviors that sustain unequal outcomes for communities. In naming systemic oppression, we seek to challenge individualistic thinking and interrogate the complex interaction of people, practices, institutions, and ideology that perpetuate inequity.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 person can be committed to the care, well-being, and educational progress of a child and still, unconsciously, participate in systemic oppression. “Inequitable racialized outcomes do not require racist actors.” –John A. Powell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Which lead</a:t>
            </a:r>
            <a:r>
              <a:rPr lang="en-US" baseline="0"/>
              <a:t> us to c</a:t>
            </a:r>
            <a:r>
              <a:rPr lang="en-US"/>
              <a:t>onsider Participatory</a:t>
            </a:r>
            <a:r>
              <a:rPr lang="en-US" baseline="0"/>
              <a:t> Policy-Making</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D1BC4A1-3F69-418A-ABB4-50411FE51C36}" type="slidenum">
              <a:rPr lang="en-US" smtClean="0"/>
              <a:t>26</a:t>
            </a:fld>
            <a:endParaRPr lang="en-US"/>
          </a:p>
        </p:txBody>
      </p:sp>
    </p:spTree>
    <p:extLst>
      <p:ext uri="{BB962C8B-B14F-4D97-AF65-F5344CB8AC3E}">
        <p14:creationId xmlns:p14="http://schemas.microsoft.com/office/powerpoint/2010/main" val="175443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Recommend</a:t>
            </a:r>
            <a:r>
              <a:rPr lang="en-US" baseline="0"/>
              <a:t>/talk about participatory Policy-making</a:t>
            </a:r>
            <a:endParaRPr lang="en-US"/>
          </a:p>
          <a:p>
            <a:endParaRPr lang="en-US"/>
          </a:p>
          <a:p>
            <a:r>
              <a:rPr lang="en-US"/>
              <a:t>Link: Participatory Policy-Making</a:t>
            </a:r>
          </a:p>
          <a:p>
            <a:endParaRPr lang="en-US"/>
          </a:p>
        </p:txBody>
      </p:sp>
      <p:sp>
        <p:nvSpPr>
          <p:cNvPr id="4" name="Slide Number Placeholder 3"/>
          <p:cNvSpPr>
            <a:spLocks noGrp="1"/>
          </p:cNvSpPr>
          <p:nvPr>
            <p:ph type="sldNum" sz="quarter" idx="5"/>
          </p:nvPr>
        </p:nvSpPr>
        <p:spPr/>
        <p:txBody>
          <a:bodyPr/>
          <a:lstStyle/>
          <a:p>
            <a:fld id="{5D1BC4A1-3F69-418A-ABB4-50411FE51C36}" type="slidenum">
              <a:rPr lang="en-US" smtClean="0"/>
              <a:t>27</a:t>
            </a:fld>
            <a:endParaRPr lang="en-US"/>
          </a:p>
        </p:txBody>
      </p:sp>
    </p:spTree>
    <p:extLst>
      <p:ext uri="{BB962C8B-B14F-4D97-AF65-F5344CB8AC3E}">
        <p14:creationId xmlns:p14="http://schemas.microsoft.com/office/powerpoint/2010/main" val="419867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a:t>
            </a:r>
            <a:r>
              <a:rPr lang="en-US" baseline="0" dirty="0"/>
              <a:t> Improvement is about integrating changes to stay relevant and implementable</a:t>
            </a:r>
          </a:p>
        </p:txBody>
      </p:sp>
      <p:sp>
        <p:nvSpPr>
          <p:cNvPr id="4" name="Slide Number Placeholder 3"/>
          <p:cNvSpPr>
            <a:spLocks noGrp="1"/>
          </p:cNvSpPr>
          <p:nvPr>
            <p:ph type="sldNum" sz="quarter" idx="5"/>
          </p:nvPr>
        </p:nvSpPr>
        <p:spPr/>
        <p:txBody>
          <a:bodyPr/>
          <a:lstStyle/>
          <a:p>
            <a:fld id="{5D1BC4A1-3F69-418A-ABB4-50411FE51C36}" type="slidenum">
              <a:rPr lang="en-US" smtClean="0"/>
              <a:t>28</a:t>
            </a:fld>
            <a:endParaRPr lang="en-US"/>
          </a:p>
        </p:txBody>
      </p:sp>
    </p:spTree>
    <p:extLst>
      <p:ext uri="{BB962C8B-B14F-4D97-AF65-F5344CB8AC3E}">
        <p14:creationId xmlns:p14="http://schemas.microsoft.com/office/powerpoint/2010/main" val="2808697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B83BE59-EAD8-44E1-89D4-31835D1DDEFF}"/>
              </a:ext>
            </a:extLst>
          </p:cNvPr>
          <p:cNvCxnSpPr>
            <a:cxnSpLocks/>
          </p:cNvCxnSpPr>
          <p:nvPr userDrawn="1"/>
        </p:nvCxnSpPr>
        <p:spPr>
          <a:xfrm>
            <a:off x="10108432" y="5777828"/>
            <a:ext cx="0" cy="650121"/>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3F8FBF7-D11F-44B9-8DF5-EE9818EC8A0B}"/>
              </a:ext>
            </a:extLst>
          </p:cNvPr>
          <p:cNvPicPr>
            <a:picLocks noChangeAspect="1"/>
          </p:cNvPicPr>
          <p:nvPr userDrawn="1"/>
        </p:nvPicPr>
        <p:blipFill>
          <a:blip r:embed="rId3"/>
          <a:srcRect/>
          <a:stretch/>
        </p:blipFill>
        <p:spPr>
          <a:xfrm>
            <a:off x="2842199" y="2683934"/>
            <a:ext cx="6507602" cy="1879070"/>
          </a:xfrm>
          <a:prstGeom prst="rect">
            <a:avLst/>
          </a:prstGeom>
        </p:spPr>
      </p:pic>
      <p:sp>
        <p:nvSpPr>
          <p:cNvPr id="6" name="TextBox 5">
            <a:extLst>
              <a:ext uri="{FF2B5EF4-FFF2-40B4-BE49-F238E27FC236}">
                <a16:creationId xmlns:a16="http://schemas.microsoft.com/office/drawing/2014/main" id="{C9241455-6267-4DDB-9875-3455CBEDB128}"/>
              </a:ext>
            </a:extLst>
          </p:cNvPr>
          <p:cNvSpPr txBox="1"/>
          <p:nvPr userDrawn="1"/>
        </p:nvSpPr>
        <p:spPr>
          <a:xfrm>
            <a:off x="10336058" y="5777826"/>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7" name="TextBox 6">
            <a:extLst>
              <a:ext uri="{FF2B5EF4-FFF2-40B4-BE49-F238E27FC236}">
                <a16:creationId xmlns:a16="http://schemas.microsoft.com/office/drawing/2014/main" id="{61FFEF14-16DF-4530-ADD5-7102234416D5}"/>
              </a:ext>
            </a:extLst>
          </p:cNvPr>
          <p:cNvSpPr txBox="1"/>
          <p:nvPr userDrawn="1"/>
        </p:nvSpPr>
        <p:spPr>
          <a:xfrm>
            <a:off x="10309781" y="5910505"/>
            <a:ext cx="1597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Bahnschrift Bold" panose="020B0502040204020203" pitchFamily="34" charset="0"/>
                <a:ea typeface="+mn-ea"/>
                <a:cs typeface="+mn-cs"/>
              </a:rPr>
              <a:t>POLICY</a:t>
            </a:r>
          </a:p>
        </p:txBody>
      </p:sp>
    </p:spTree>
    <p:extLst>
      <p:ext uri="{BB962C8B-B14F-4D97-AF65-F5344CB8AC3E}">
        <p14:creationId xmlns:p14="http://schemas.microsoft.com/office/powerpoint/2010/main" val="274833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F849D8-956C-47A8-A1F4-8D48E4A7ED15}"/>
              </a:ext>
            </a:extLst>
          </p:cNvPr>
          <p:cNvPicPr>
            <a:picLocks noChangeAspect="1"/>
          </p:cNvPicPr>
          <p:nvPr userDrawn="1"/>
        </p:nvPicPr>
        <p:blipFill rotWithShape="1">
          <a:blip r:embed="rId2"/>
          <a:srcRect l="12499" r="22240"/>
          <a:stretch/>
        </p:blipFill>
        <p:spPr>
          <a:xfrm>
            <a:off x="0" y="0"/>
            <a:ext cx="7956550" cy="6858000"/>
          </a:xfrm>
          <a:prstGeom prst="rect">
            <a:avLst/>
          </a:prstGeom>
        </p:spPr>
      </p:pic>
      <p:sp>
        <p:nvSpPr>
          <p:cNvPr id="12" name="Text Placeholder 10">
            <a:extLst>
              <a:ext uri="{FF2B5EF4-FFF2-40B4-BE49-F238E27FC236}">
                <a16:creationId xmlns:a16="http://schemas.microsoft.com/office/drawing/2014/main" id="{BC644389-1470-47CE-92D1-41FCC27DD461}"/>
              </a:ext>
            </a:extLst>
          </p:cNvPr>
          <p:cNvSpPr>
            <a:spLocks noGrp="1"/>
          </p:cNvSpPr>
          <p:nvPr>
            <p:ph type="body" sz="quarter" idx="14" hasCustomPrompt="1"/>
          </p:nvPr>
        </p:nvSpPr>
        <p:spPr>
          <a:xfrm>
            <a:off x="8847973" y="4598695"/>
            <a:ext cx="2589740" cy="601663"/>
          </a:xfrm>
          <a:prstGeom prst="rect">
            <a:avLst/>
          </a:prstGeom>
        </p:spPr>
        <p:txBody>
          <a:bodyPr/>
          <a:lstStyle>
            <a:lvl1pPr marL="0" indent="0">
              <a:buNone/>
              <a:defRPr sz="5350">
                <a:solidFill>
                  <a:srgbClr val="1B476B"/>
                </a:solidFill>
                <a:latin typeface="Bahnschrift Bold" panose="020B0502040204020203" pitchFamily="34" charset="0"/>
              </a:defRPr>
            </a:lvl1pPr>
          </a:lstStyle>
          <a:p>
            <a:pPr lvl="0"/>
            <a:r>
              <a:rPr lang="en-US"/>
              <a:t>TITLE</a:t>
            </a:r>
          </a:p>
        </p:txBody>
      </p:sp>
      <p:sp>
        <p:nvSpPr>
          <p:cNvPr id="13" name="Text Placeholder 13">
            <a:extLst>
              <a:ext uri="{FF2B5EF4-FFF2-40B4-BE49-F238E27FC236}">
                <a16:creationId xmlns:a16="http://schemas.microsoft.com/office/drawing/2014/main" id="{EB6A8760-EBFF-4FAF-A4E2-39EAF1DA4BE9}"/>
              </a:ext>
            </a:extLst>
          </p:cNvPr>
          <p:cNvSpPr>
            <a:spLocks noGrp="1"/>
          </p:cNvSpPr>
          <p:nvPr>
            <p:ph type="body" sz="quarter" idx="15" hasCustomPrompt="1"/>
          </p:nvPr>
        </p:nvSpPr>
        <p:spPr>
          <a:xfrm>
            <a:off x="8854323" y="5784130"/>
            <a:ext cx="2602526" cy="540899"/>
          </a:xfrm>
          <a:prstGeom prst="rect">
            <a:avLst/>
          </a:prstGeom>
        </p:spPr>
        <p:txBody>
          <a:bodyPr/>
          <a:lstStyle>
            <a:lvl1pPr marL="0" indent="0">
              <a:buNone/>
              <a:defRPr sz="1300">
                <a:solidFill>
                  <a:srgbClr val="1B476B"/>
                </a:solidFill>
                <a:latin typeface="Avenir Next LT Pro" panose="020B0504020202020204" pitchFamily="34" charset="0"/>
              </a:defRPr>
            </a:lvl1pPr>
          </a:lstStyle>
          <a:p>
            <a:pPr lvl="0"/>
            <a:r>
              <a:rPr lang="en-US"/>
              <a:t>Description of event</a:t>
            </a:r>
          </a:p>
        </p:txBody>
      </p:sp>
      <p:cxnSp>
        <p:nvCxnSpPr>
          <p:cNvPr id="14" name="Straight Connector 13">
            <a:extLst>
              <a:ext uri="{FF2B5EF4-FFF2-40B4-BE49-F238E27FC236}">
                <a16:creationId xmlns:a16="http://schemas.microsoft.com/office/drawing/2014/main" id="{58A2B810-B639-4662-A084-9B051F282713}"/>
              </a:ext>
            </a:extLst>
          </p:cNvPr>
          <p:cNvCxnSpPr>
            <a:cxnSpLocks/>
          </p:cNvCxnSpPr>
          <p:nvPr userDrawn="1"/>
        </p:nvCxnSpPr>
        <p:spPr>
          <a:xfrm>
            <a:off x="8568860" y="4325355"/>
            <a:ext cx="0" cy="2094924"/>
          </a:xfrm>
          <a:prstGeom prst="line">
            <a:avLst/>
          </a:prstGeom>
          <a:ln w="25400">
            <a:solidFill>
              <a:srgbClr val="EF8A25"/>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077C5B00-08C0-4480-B45B-648F26D82C01}"/>
              </a:ext>
            </a:extLst>
          </p:cNvPr>
          <p:cNvSpPr>
            <a:spLocks noGrp="1"/>
          </p:cNvSpPr>
          <p:nvPr>
            <p:ph type="body" sz="quarter" idx="16" hasCustomPrompt="1"/>
          </p:nvPr>
        </p:nvSpPr>
        <p:spPr>
          <a:xfrm>
            <a:off x="8854323" y="5456719"/>
            <a:ext cx="1371600" cy="252412"/>
          </a:xfrm>
          <a:prstGeom prst="rect">
            <a:avLst/>
          </a:prstGeom>
        </p:spPr>
        <p:txBody>
          <a:bodyPr/>
          <a:lstStyle>
            <a:lvl1pPr marL="0" indent="0">
              <a:buNone/>
              <a:defRPr sz="1400" spc="150" baseline="0">
                <a:solidFill>
                  <a:srgbClr val="EF8A25"/>
                </a:solidFill>
                <a:latin typeface="Bahnschrift SemiBold SemiConden" panose="020B0502040204020203" pitchFamily="34" charset="0"/>
              </a:defRPr>
            </a:lvl1pPr>
          </a:lstStyle>
          <a:p>
            <a:pPr lvl="0"/>
            <a:r>
              <a:rPr lang="en-US"/>
              <a:t>DATE</a:t>
            </a:r>
          </a:p>
        </p:txBody>
      </p:sp>
      <p:sp>
        <p:nvSpPr>
          <p:cNvPr id="16" name="Text Placeholder 2">
            <a:extLst>
              <a:ext uri="{FF2B5EF4-FFF2-40B4-BE49-F238E27FC236}">
                <a16:creationId xmlns:a16="http://schemas.microsoft.com/office/drawing/2014/main" id="{08FE5461-65AF-43D1-B520-708DEC9883B8}"/>
              </a:ext>
            </a:extLst>
          </p:cNvPr>
          <p:cNvSpPr>
            <a:spLocks noGrp="1"/>
          </p:cNvSpPr>
          <p:nvPr>
            <p:ph type="body" sz="quarter" idx="17"/>
          </p:nvPr>
        </p:nvSpPr>
        <p:spPr>
          <a:xfrm>
            <a:off x="8830008" y="4383366"/>
            <a:ext cx="2666861" cy="261610"/>
          </a:xfrm>
          <a:prstGeom prst="rect">
            <a:avLst/>
          </a:prstGeom>
        </p:spPr>
        <p:txBody>
          <a:bodyPr/>
          <a:lstStyle>
            <a:lvl1pPr marL="0" indent="0">
              <a:spcBef>
                <a:spcPts val="0"/>
              </a:spcBef>
              <a:buNone/>
              <a:defRPr sz="1100" spc="350" baseline="0">
                <a:solidFill>
                  <a:srgbClr val="EF8A25"/>
                </a:solidFill>
                <a:latin typeface="Bahnschrift SemiLight" panose="020B0502040204020203" pitchFamily="34" charset="0"/>
              </a:defRPr>
            </a:lvl1pPr>
          </a:lstStyle>
          <a:p>
            <a:pPr lvl="0"/>
            <a:endParaRPr lang="en-US"/>
          </a:p>
        </p:txBody>
      </p:sp>
    </p:spTree>
    <p:extLst>
      <p:ext uri="{BB962C8B-B14F-4D97-AF65-F5344CB8AC3E}">
        <p14:creationId xmlns:p14="http://schemas.microsoft.com/office/powerpoint/2010/main" val="76307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42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7D3BCF1-75C6-472E-A826-BA08A631AD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55636" y="3204152"/>
            <a:ext cx="4453128" cy="3653848"/>
          </a:xfrm>
          <a:prstGeom prst="rect">
            <a:avLst/>
          </a:prstGeom>
        </p:spPr>
      </p:pic>
      <p:sp>
        <p:nvSpPr>
          <p:cNvPr id="2" name="Title 1">
            <a:extLst>
              <a:ext uri="{FF2B5EF4-FFF2-40B4-BE49-F238E27FC236}">
                <a16:creationId xmlns:a16="http://schemas.microsoft.com/office/drawing/2014/main" id="{8FB80BE7-FFD6-EA4A-9BE7-7680714A9360}"/>
              </a:ext>
            </a:extLst>
          </p:cNvPr>
          <p:cNvSpPr>
            <a:spLocks noGrp="1"/>
          </p:cNvSpPr>
          <p:nvPr>
            <p:ph type="title"/>
          </p:nvPr>
        </p:nvSpPr>
        <p:spPr>
          <a:xfrm>
            <a:off x="838199" y="1793466"/>
            <a:ext cx="8204947" cy="1410686"/>
          </a:xfrm>
          <a:prstGeom prst="rect">
            <a:avLst/>
          </a:prstGeom>
        </p:spPr>
        <p:txBody>
          <a:bodyPr anchor="b"/>
          <a:lstStyle>
            <a:lvl1pPr>
              <a:defRPr sz="4200">
                <a:solidFill>
                  <a:srgbClr val="1B476B"/>
                </a:solidFill>
                <a:latin typeface="Bahnschrift SEMIBOLD SemiCondensed"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1FB76-9E6D-9445-8860-FC5E15D936DF}"/>
              </a:ext>
            </a:extLst>
          </p:cNvPr>
          <p:cNvSpPr>
            <a:spLocks noGrp="1"/>
          </p:cNvSpPr>
          <p:nvPr>
            <p:ph idx="1"/>
          </p:nvPr>
        </p:nvSpPr>
        <p:spPr>
          <a:xfrm>
            <a:off x="838200" y="3556748"/>
            <a:ext cx="6871138" cy="2799602"/>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5C327-E160-8747-9F31-4364C216263D}"/>
              </a:ext>
            </a:extLst>
          </p:cNvPr>
          <p:cNvSpPr>
            <a:spLocks noGrp="1"/>
          </p:cNvSpPr>
          <p:nvPr>
            <p:ph type="dt" sz="half" idx="10"/>
          </p:nvPr>
        </p:nvSpPr>
        <p:spPr/>
        <p:txBody>
          <a:bodyPr/>
          <a:lstStyle/>
          <a:p>
            <a:fld id="{448C9A4A-C278-6044-8042-7B22827AA4B2}" type="datetimeFigureOut">
              <a:rPr lang="en-US" smtClean="0"/>
              <a:t>4/7/2021</a:t>
            </a:fld>
            <a:endParaRPr lang="en-US"/>
          </a:p>
        </p:txBody>
      </p:sp>
      <p:sp>
        <p:nvSpPr>
          <p:cNvPr id="5" name="Footer Placeholder 4">
            <a:extLst>
              <a:ext uri="{FF2B5EF4-FFF2-40B4-BE49-F238E27FC236}">
                <a16:creationId xmlns:a16="http://schemas.microsoft.com/office/drawing/2014/main" id="{EA8C2684-EE52-1943-AB8F-256730F68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7DA9E-759E-C549-AD1F-2C025BBB892A}"/>
              </a:ext>
            </a:extLst>
          </p:cNvPr>
          <p:cNvSpPr>
            <a:spLocks noGrp="1"/>
          </p:cNvSpPr>
          <p:nvPr>
            <p:ph type="sldNum" sz="quarter" idx="12"/>
          </p:nvPr>
        </p:nvSpPr>
        <p:spPr>
          <a:xfrm>
            <a:off x="8610600" y="6356350"/>
            <a:ext cx="2743200" cy="365125"/>
          </a:xfrm>
          <a:prstGeom prst="rect">
            <a:avLst/>
          </a:prstGeom>
        </p:spPr>
        <p:txBody>
          <a:bodyPr/>
          <a:lstStyle/>
          <a:p>
            <a:fld id="{714EA769-F500-A347-A1DF-A2FF960008B0}" type="slidenum">
              <a:rPr lang="en-US" smtClean="0"/>
              <a:t>‹#›</a:t>
            </a:fld>
            <a:endParaRPr lang="en-US"/>
          </a:p>
        </p:txBody>
      </p:sp>
      <p:pic>
        <p:nvPicPr>
          <p:cNvPr id="7" name="Graphic 6">
            <a:extLst>
              <a:ext uri="{FF2B5EF4-FFF2-40B4-BE49-F238E27FC236}">
                <a16:creationId xmlns:a16="http://schemas.microsoft.com/office/drawing/2014/main" id="{0B746F77-9C1F-46C6-BD2B-6F76E5AB29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87160" y="850107"/>
            <a:ext cx="2578608" cy="787555"/>
          </a:xfrm>
          <a:prstGeom prst="rect">
            <a:avLst/>
          </a:prstGeom>
        </p:spPr>
      </p:pic>
      <p:sp>
        <p:nvSpPr>
          <p:cNvPr id="9" name="TextBox 8">
            <a:extLst>
              <a:ext uri="{FF2B5EF4-FFF2-40B4-BE49-F238E27FC236}">
                <a16:creationId xmlns:a16="http://schemas.microsoft.com/office/drawing/2014/main" id="{3FBE05CC-F8F4-4CBC-B6C9-4E1F1BE54895}"/>
              </a:ext>
            </a:extLst>
          </p:cNvPr>
          <p:cNvSpPr txBox="1"/>
          <p:nvPr userDrawn="1"/>
        </p:nvSpPr>
        <p:spPr>
          <a:xfrm>
            <a:off x="10336058" y="5777826"/>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10" name="TextBox 9">
            <a:extLst>
              <a:ext uri="{FF2B5EF4-FFF2-40B4-BE49-F238E27FC236}">
                <a16:creationId xmlns:a16="http://schemas.microsoft.com/office/drawing/2014/main" id="{FCBD5AE5-DE46-488F-8E2D-F6A279A2183A}"/>
              </a:ext>
            </a:extLst>
          </p:cNvPr>
          <p:cNvSpPr txBox="1"/>
          <p:nvPr userDrawn="1"/>
        </p:nvSpPr>
        <p:spPr>
          <a:xfrm>
            <a:off x="10309781" y="5910505"/>
            <a:ext cx="1597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476B"/>
                </a:solidFill>
                <a:effectLst/>
                <a:uLnTx/>
                <a:uFillTx/>
                <a:latin typeface="Bahnschrift Bold" panose="020B0502040204020203" pitchFamily="34" charset="0"/>
                <a:ea typeface="+mn-ea"/>
                <a:cs typeface="+mn-cs"/>
              </a:rPr>
              <a:t>POLICY</a:t>
            </a:r>
          </a:p>
        </p:txBody>
      </p:sp>
    </p:spTree>
    <p:extLst>
      <p:ext uri="{BB962C8B-B14F-4D97-AF65-F5344CB8AC3E}">
        <p14:creationId xmlns:p14="http://schemas.microsoft.com/office/powerpoint/2010/main" val="202532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templat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7D3BCF1-75C6-472E-A826-BA08A631AD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55636" y="3204152"/>
            <a:ext cx="4453128" cy="3653848"/>
          </a:xfrm>
          <a:prstGeom prst="rect">
            <a:avLst/>
          </a:prstGeom>
        </p:spPr>
      </p:pic>
      <p:sp>
        <p:nvSpPr>
          <p:cNvPr id="2" name="Title 1">
            <a:extLst>
              <a:ext uri="{FF2B5EF4-FFF2-40B4-BE49-F238E27FC236}">
                <a16:creationId xmlns:a16="http://schemas.microsoft.com/office/drawing/2014/main" id="{8FB80BE7-FFD6-EA4A-9BE7-7680714A9360}"/>
              </a:ext>
            </a:extLst>
          </p:cNvPr>
          <p:cNvSpPr>
            <a:spLocks noGrp="1"/>
          </p:cNvSpPr>
          <p:nvPr>
            <p:ph type="title"/>
          </p:nvPr>
        </p:nvSpPr>
        <p:spPr>
          <a:xfrm>
            <a:off x="838199" y="1793466"/>
            <a:ext cx="8204947" cy="1410686"/>
          </a:xfrm>
          <a:prstGeom prst="rect">
            <a:avLst/>
          </a:prstGeom>
        </p:spPr>
        <p:txBody>
          <a:bodyPr anchor="b"/>
          <a:lstStyle>
            <a:lvl1pPr>
              <a:defRPr sz="4200">
                <a:solidFill>
                  <a:srgbClr val="1B476B"/>
                </a:solidFill>
                <a:latin typeface="Bahnschrift SEMIBOLD SemiCondensed"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1FB76-9E6D-9445-8860-FC5E15D936DF}"/>
              </a:ext>
            </a:extLst>
          </p:cNvPr>
          <p:cNvSpPr>
            <a:spLocks noGrp="1"/>
          </p:cNvSpPr>
          <p:nvPr>
            <p:ph idx="1" hasCustomPrompt="1"/>
          </p:nvPr>
        </p:nvSpPr>
        <p:spPr>
          <a:xfrm>
            <a:off x="838200" y="3556748"/>
            <a:ext cx="6871138" cy="778769"/>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Description of page</a:t>
            </a:r>
          </a:p>
        </p:txBody>
      </p:sp>
      <p:sp>
        <p:nvSpPr>
          <p:cNvPr id="4" name="Date Placeholder 3">
            <a:extLst>
              <a:ext uri="{FF2B5EF4-FFF2-40B4-BE49-F238E27FC236}">
                <a16:creationId xmlns:a16="http://schemas.microsoft.com/office/drawing/2014/main" id="{1535C327-E160-8747-9F31-4364C216263D}"/>
              </a:ext>
            </a:extLst>
          </p:cNvPr>
          <p:cNvSpPr>
            <a:spLocks noGrp="1"/>
          </p:cNvSpPr>
          <p:nvPr>
            <p:ph type="dt" sz="half" idx="10"/>
          </p:nvPr>
        </p:nvSpPr>
        <p:spPr/>
        <p:txBody>
          <a:bodyPr/>
          <a:lstStyle/>
          <a:p>
            <a:fld id="{448C9A4A-C278-6044-8042-7B22827AA4B2}" type="datetimeFigureOut">
              <a:rPr lang="en-US" smtClean="0"/>
              <a:t>4/7/2021</a:t>
            </a:fld>
            <a:endParaRPr lang="en-US"/>
          </a:p>
        </p:txBody>
      </p:sp>
      <p:sp>
        <p:nvSpPr>
          <p:cNvPr id="5" name="Footer Placeholder 4">
            <a:extLst>
              <a:ext uri="{FF2B5EF4-FFF2-40B4-BE49-F238E27FC236}">
                <a16:creationId xmlns:a16="http://schemas.microsoft.com/office/drawing/2014/main" id="{EA8C2684-EE52-1943-AB8F-256730F68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7DA9E-759E-C549-AD1F-2C025BBB892A}"/>
              </a:ext>
            </a:extLst>
          </p:cNvPr>
          <p:cNvSpPr>
            <a:spLocks noGrp="1"/>
          </p:cNvSpPr>
          <p:nvPr>
            <p:ph type="sldNum" sz="quarter" idx="12"/>
          </p:nvPr>
        </p:nvSpPr>
        <p:spPr>
          <a:xfrm>
            <a:off x="8610600" y="6356350"/>
            <a:ext cx="2743200" cy="365125"/>
          </a:xfrm>
          <a:prstGeom prst="rect">
            <a:avLst/>
          </a:prstGeom>
        </p:spPr>
        <p:txBody>
          <a:bodyPr/>
          <a:lstStyle/>
          <a:p>
            <a:fld id="{714EA769-F500-A347-A1DF-A2FF960008B0}" type="slidenum">
              <a:rPr lang="en-US" smtClean="0"/>
              <a:t>‹#›</a:t>
            </a:fld>
            <a:endParaRPr lang="en-US"/>
          </a:p>
        </p:txBody>
      </p:sp>
      <p:pic>
        <p:nvPicPr>
          <p:cNvPr id="7" name="Graphic 6">
            <a:extLst>
              <a:ext uri="{FF2B5EF4-FFF2-40B4-BE49-F238E27FC236}">
                <a16:creationId xmlns:a16="http://schemas.microsoft.com/office/drawing/2014/main" id="{0B746F77-9C1F-46C6-BD2B-6F76E5AB29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87160" y="850107"/>
            <a:ext cx="2578608" cy="787555"/>
          </a:xfrm>
          <a:prstGeom prst="rect">
            <a:avLst/>
          </a:prstGeom>
        </p:spPr>
      </p:pic>
      <p:sp>
        <p:nvSpPr>
          <p:cNvPr id="13" name="Text Placeholder 12">
            <a:extLst>
              <a:ext uri="{FF2B5EF4-FFF2-40B4-BE49-F238E27FC236}">
                <a16:creationId xmlns:a16="http://schemas.microsoft.com/office/drawing/2014/main" id="{078155C9-2E06-47B9-A49F-2CD4C3AFD196}"/>
              </a:ext>
            </a:extLst>
          </p:cNvPr>
          <p:cNvSpPr>
            <a:spLocks noGrp="1"/>
          </p:cNvSpPr>
          <p:nvPr>
            <p:ph type="body" sz="quarter" idx="14" hasCustomPrompt="1"/>
          </p:nvPr>
        </p:nvSpPr>
        <p:spPr>
          <a:xfrm>
            <a:off x="838200" y="4499578"/>
            <a:ext cx="6916738" cy="1410685"/>
          </a:xfrm>
          <a:prstGeom prst="rect">
            <a:avLst/>
          </a:prstGeom>
        </p:spPr>
        <p:txBody>
          <a:bodyPr/>
          <a:lstStyle>
            <a:lvl1pPr marL="0" indent="0">
              <a:buNone/>
              <a:defRPr lang="en-US" sz="2400" b="1" kern="1200" dirty="0">
                <a:solidFill>
                  <a:srgbClr val="EF8A25"/>
                </a:solidFill>
                <a:latin typeface="Bahnschrift" panose="020B0502040204020203" pitchFamily="34" charset="0"/>
                <a:ea typeface="+mn-ea"/>
                <a:cs typeface="+mn-cs"/>
              </a:defRPr>
            </a:lvl1pPr>
          </a:lstStyle>
          <a:p>
            <a:pPr lvl="0"/>
            <a:r>
              <a:rPr lang="en-US"/>
              <a:t>“Insert your quote here”</a:t>
            </a:r>
          </a:p>
        </p:txBody>
      </p:sp>
      <p:sp>
        <p:nvSpPr>
          <p:cNvPr id="14" name="TextBox 13">
            <a:extLst>
              <a:ext uri="{FF2B5EF4-FFF2-40B4-BE49-F238E27FC236}">
                <a16:creationId xmlns:a16="http://schemas.microsoft.com/office/drawing/2014/main" id="{7101A1FD-4DB6-47F4-854F-9931BFDBFF9F}"/>
              </a:ext>
            </a:extLst>
          </p:cNvPr>
          <p:cNvSpPr txBox="1"/>
          <p:nvPr userDrawn="1"/>
        </p:nvSpPr>
        <p:spPr>
          <a:xfrm>
            <a:off x="10336058" y="5777826"/>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15" name="TextBox 14">
            <a:extLst>
              <a:ext uri="{FF2B5EF4-FFF2-40B4-BE49-F238E27FC236}">
                <a16:creationId xmlns:a16="http://schemas.microsoft.com/office/drawing/2014/main" id="{4FEE28F7-DBBA-4855-B02D-5FAD8AF28AFE}"/>
              </a:ext>
            </a:extLst>
          </p:cNvPr>
          <p:cNvSpPr txBox="1"/>
          <p:nvPr userDrawn="1"/>
        </p:nvSpPr>
        <p:spPr>
          <a:xfrm>
            <a:off x="10309781" y="5910505"/>
            <a:ext cx="1597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476B"/>
                </a:solidFill>
                <a:effectLst/>
                <a:uLnTx/>
                <a:uFillTx/>
                <a:latin typeface="Bahnschrift Bold" panose="020B0502040204020203" pitchFamily="34" charset="0"/>
                <a:ea typeface="+mn-ea"/>
                <a:cs typeface="+mn-cs"/>
              </a:rPr>
              <a:t>POLICY</a:t>
            </a:r>
          </a:p>
        </p:txBody>
      </p:sp>
    </p:spTree>
    <p:extLst>
      <p:ext uri="{BB962C8B-B14F-4D97-AF65-F5344CB8AC3E}">
        <p14:creationId xmlns:p14="http://schemas.microsoft.com/office/powerpoint/2010/main" val="9524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Sim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0BE7-FFD6-EA4A-9BE7-7680714A9360}"/>
              </a:ext>
            </a:extLst>
          </p:cNvPr>
          <p:cNvSpPr>
            <a:spLocks noGrp="1"/>
          </p:cNvSpPr>
          <p:nvPr>
            <p:ph type="title"/>
          </p:nvPr>
        </p:nvSpPr>
        <p:spPr>
          <a:xfrm>
            <a:off x="838199" y="1793466"/>
            <a:ext cx="8204947" cy="1410686"/>
          </a:xfrm>
          <a:prstGeom prst="rect">
            <a:avLst/>
          </a:prstGeom>
        </p:spPr>
        <p:txBody>
          <a:bodyPr anchor="b"/>
          <a:lstStyle>
            <a:lvl1pPr>
              <a:defRPr sz="4200">
                <a:solidFill>
                  <a:srgbClr val="1B476B"/>
                </a:solidFill>
                <a:latin typeface="Bahnschrift SEMIBOLD SemiCondensed"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1FB76-9E6D-9445-8860-FC5E15D936DF}"/>
              </a:ext>
            </a:extLst>
          </p:cNvPr>
          <p:cNvSpPr>
            <a:spLocks noGrp="1"/>
          </p:cNvSpPr>
          <p:nvPr>
            <p:ph idx="1"/>
          </p:nvPr>
        </p:nvSpPr>
        <p:spPr>
          <a:xfrm>
            <a:off x="838200" y="3556748"/>
            <a:ext cx="8204946" cy="2799602"/>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5C327-E160-8747-9F31-4364C216263D}"/>
              </a:ext>
            </a:extLst>
          </p:cNvPr>
          <p:cNvSpPr>
            <a:spLocks noGrp="1"/>
          </p:cNvSpPr>
          <p:nvPr>
            <p:ph type="dt" sz="half" idx="10"/>
          </p:nvPr>
        </p:nvSpPr>
        <p:spPr/>
        <p:txBody>
          <a:bodyPr/>
          <a:lstStyle/>
          <a:p>
            <a:fld id="{448C9A4A-C278-6044-8042-7B22827AA4B2}" type="datetimeFigureOut">
              <a:rPr lang="en-US" smtClean="0"/>
              <a:t>4/7/2021</a:t>
            </a:fld>
            <a:endParaRPr lang="en-US"/>
          </a:p>
        </p:txBody>
      </p:sp>
      <p:sp>
        <p:nvSpPr>
          <p:cNvPr id="5" name="Footer Placeholder 4">
            <a:extLst>
              <a:ext uri="{FF2B5EF4-FFF2-40B4-BE49-F238E27FC236}">
                <a16:creationId xmlns:a16="http://schemas.microsoft.com/office/drawing/2014/main" id="{EA8C2684-EE52-1943-AB8F-256730F68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7DA9E-759E-C549-AD1F-2C025BBB892A}"/>
              </a:ext>
            </a:extLst>
          </p:cNvPr>
          <p:cNvSpPr>
            <a:spLocks noGrp="1"/>
          </p:cNvSpPr>
          <p:nvPr>
            <p:ph type="sldNum" sz="quarter" idx="12"/>
          </p:nvPr>
        </p:nvSpPr>
        <p:spPr>
          <a:xfrm>
            <a:off x="8610600" y="6356350"/>
            <a:ext cx="2743200" cy="365125"/>
          </a:xfrm>
          <a:prstGeom prst="rect">
            <a:avLst/>
          </a:prstGeom>
        </p:spPr>
        <p:txBody>
          <a:bodyPr/>
          <a:lstStyle/>
          <a:p>
            <a:fld id="{714EA769-F500-A347-A1DF-A2FF960008B0}" type="slidenum">
              <a:rPr lang="en-US" smtClean="0"/>
              <a:t>‹#›</a:t>
            </a:fld>
            <a:endParaRPr lang="en-US"/>
          </a:p>
        </p:txBody>
      </p:sp>
      <p:pic>
        <p:nvPicPr>
          <p:cNvPr id="7" name="Graphic 6">
            <a:extLst>
              <a:ext uri="{FF2B5EF4-FFF2-40B4-BE49-F238E27FC236}">
                <a16:creationId xmlns:a16="http://schemas.microsoft.com/office/drawing/2014/main" id="{0B746F77-9C1F-46C6-BD2B-6F76E5AB29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87160" y="850107"/>
            <a:ext cx="2578608" cy="787555"/>
          </a:xfrm>
          <a:prstGeom prst="rect">
            <a:avLst/>
          </a:prstGeom>
        </p:spPr>
      </p:pic>
      <p:sp>
        <p:nvSpPr>
          <p:cNvPr id="11" name="TextBox 10">
            <a:extLst>
              <a:ext uri="{FF2B5EF4-FFF2-40B4-BE49-F238E27FC236}">
                <a16:creationId xmlns:a16="http://schemas.microsoft.com/office/drawing/2014/main" id="{E13423C9-9C3F-44B4-BF63-E68142FC3786}"/>
              </a:ext>
            </a:extLst>
          </p:cNvPr>
          <p:cNvSpPr txBox="1"/>
          <p:nvPr userDrawn="1"/>
        </p:nvSpPr>
        <p:spPr>
          <a:xfrm>
            <a:off x="10336058" y="5777826"/>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12" name="TextBox 11">
            <a:extLst>
              <a:ext uri="{FF2B5EF4-FFF2-40B4-BE49-F238E27FC236}">
                <a16:creationId xmlns:a16="http://schemas.microsoft.com/office/drawing/2014/main" id="{9B500C3D-A156-40D2-911B-ADFA391FCBC5}"/>
              </a:ext>
            </a:extLst>
          </p:cNvPr>
          <p:cNvSpPr txBox="1"/>
          <p:nvPr userDrawn="1"/>
        </p:nvSpPr>
        <p:spPr>
          <a:xfrm>
            <a:off x="10309781" y="5910505"/>
            <a:ext cx="1597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476B"/>
                </a:solidFill>
                <a:effectLst/>
                <a:uLnTx/>
                <a:uFillTx/>
                <a:latin typeface="Bahnschrift Bold" panose="020B0502040204020203" pitchFamily="34" charset="0"/>
                <a:ea typeface="+mn-ea"/>
                <a:cs typeface="+mn-cs"/>
              </a:rPr>
              <a:t>POLICY</a:t>
            </a:r>
          </a:p>
        </p:txBody>
      </p:sp>
    </p:spTree>
    <p:extLst>
      <p:ext uri="{BB962C8B-B14F-4D97-AF65-F5344CB8AC3E}">
        <p14:creationId xmlns:p14="http://schemas.microsoft.com/office/powerpoint/2010/main" val="17256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Logo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0BE7-FFD6-EA4A-9BE7-7680714A9360}"/>
              </a:ext>
            </a:extLst>
          </p:cNvPr>
          <p:cNvSpPr>
            <a:spLocks noGrp="1"/>
          </p:cNvSpPr>
          <p:nvPr>
            <p:ph type="title"/>
          </p:nvPr>
        </p:nvSpPr>
        <p:spPr>
          <a:xfrm>
            <a:off x="838199" y="1793466"/>
            <a:ext cx="8204947" cy="1410686"/>
          </a:xfrm>
          <a:prstGeom prst="rect">
            <a:avLst/>
          </a:prstGeom>
        </p:spPr>
        <p:txBody>
          <a:bodyPr anchor="b"/>
          <a:lstStyle>
            <a:lvl1pPr>
              <a:defRPr sz="4200">
                <a:solidFill>
                  <a:srgbClr val="1B476B"/>
                </a:solidFill>
                <a:latin typeface="Bahnschrift SEMIBOLD SemiCondensed"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1FB76-9E6D-9445-8860-FC5E15D936DF}"/>
              </a:ext>
            </a:extLst>
          </p:cNvPr>
          <p:cNvSpPr>
            <a:spLocks noGrp="1"/>
          </p:cNvSpPr>
          <p:nvPr>
            <p:ph idx="1"/>
          </p:nvPr>
        </p:nvSpPr>
        <p:spPr>
          <a:xfrm>
            <a:off x="838200" y="3556748"/>
            <a:ext cx="8204946" cy="2799602"/>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5C327-E160-8747-9F31-4364C216263D}"/>
              </a:ext>
            </a:extLst>
          </p:cNvPr>
          <p:cNvSpPr>
            <a:spLocks noGrp="1"/>
          </p:cNvSpPr>
          <p:nvPr>
            <p:ph type="dt" sz="half" idx="10"/>
          </p:nvPr>
        </p:nvSpPr>
        <p:spPr/>
        <p:txBody>
          <a:bodyPr/>
          <a:lstStyle/>
          <a:p>
            <a:fld id="{448C9A4A-C278-6044-8042-7B22827AA4B2}" type="datetimeFigureOut">
              <a:rPr lang="en-US" smtClean="0"/>
              <a:t>4/7/2021</a:t>
            </a:fld>
            <a:endParaRPr lang="en-US"/>
          </a:p>
        </p:txBody>
      </p:sp>
      <p:sp>
        <p:nvSpPr>
          <p:cNvPr id="5" name="Footer Placeholder 4">
            <a:extLst>
              <a:ext uri="{FF2B5EF4-FFF2-40B4-BE49-F238E27FC236}">
                <a16:creationId xmlns:a16="http://schemas.microsoft.com/office/drawing/2014/main" id="{EA8C2684-EE52-1943-AB8F-256730F68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7DA9E-759E-C549-AD1F-2C025BBB892A}"/>
              </a:ext>
            </a:extLst>
          </p:cNvPr>
          <p:cNvSpPr>
            <a:spLocks noGrp="1"/>
          </p:cNvSpPr>
          <p:nvPr>
            <p:ph type="sldNum" sz="quarter" idx="12"/>
          </p:nvPr>
        </p:nvSpPr>
        <p:spPr>
          <a:xfrm>
            <a:off x="8610600" y="6356350"/>
            <a:ext cx="2743200" cy="365125"/>
          </a:xfrm>
          <a:prstGeom prst="rect">
            <a:avLst/>
          </a:prstGeom>
        </p:spPr>
        <p:txBody>
          <a:bodyPr/>
          <a:lstStyle/>
          <a:p>
            <a:fld id="{714EA769-F500-A347-A1DF-A2FF960008B0}" type="slidenum">
              <a:rPr lang="en-US" smtClean="0"/>
              <a:t>‹#›</a:t>
            </a:fld>
            <a:endParaRPr lang="en-US"/>
          </a:p>
        </p:txBody>
      </p:sp>
      <p:pic>
        <p:nvPicPr>
          <p:cNvPr id="7" name="Graphic 6">
            <a:extLst>
              <a:ext uri="{FF2B5EF4-FFF2-40B4-BE49-F238E27FC236}">
                <a16:creationId xmlns:a16="http://schemas.microsoft.com/office/drawing/2014/main" id="{0B746F77-9C1F-46C6-BD2B-6F76E5AB29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87160" y="850107"/>
            <a:ext cx="2578608" cy="787555"/>
          </a:xfrm>
          <a:prstGeom prst="rect">
            <a:avLst/>
          </a:prstGeom>
        </p:spPr>
      </p:pic>
    </p:spTree>
    <p:extLst>
      <p:ext uri="{BB962C8B-B14F-4D97-AF65-F5344CB8AC3E}">
        <p14:creationId xmlns:p14="http://schemas.microsoft.com/office/powerpoint/2010/main" val="123686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Photo Layout">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AC67E05-8621-4FEE-9302-53D479834C9B}"/>
              </a:ext>
            </a:extLst>
          </p:cNvPr>
          <p:cNvSpPr>
            <a:spLocks noGrp="1"/>
          </p:cNvSpPr>
          <p:nvPr>
            <p:ph type="pic" sz="quarter" idx="13"/>
          </p:nvPr>
        </p:nvSpPr>
        <p:spPr>
          <a:xfrm>
            <a:off x="0" y="0"/>
            <a:ext cx="5533697" cy="6858000"/>
          </a:xfrm>
          <a:prstGeom prst="rect">
            <a:avLst/>
          </a:prstGeom>
        </p:spPr>
        <p:txBody>
          <a:bodyPr/>
          <a:lstStyle>
            <a:lvl1pPr>
              <a:buNone/>
              <a:defRPr/>
            </a:lvl1pPr>
          </a:lstStyle>
          <a:p>
            <a:endParaRPr lang="en-US"/>
          </a:p>
        </p:txBody>
      </p:sp>
      <p:sp>
        <p:nvSpPr>
          <p:cNvPr id="2" name="Title 1">
            <a:extLst>
              <a:ext uri="{FF2B5EF4-FFF2-40B4-BE49-F238E27FC236}">
                <a16:creationId xmlns:a16="http://schemas.microsoft.com/office/drawing/2014/main" id="{8FB80BE7-FFD6-EA4A-9BE7-7680714A9360}"/>
              </a:ext>
            </a:extLst>
          </p:cNvPr>
          <p:cNvSpPr>
            <a:spLocks noGrp="1"/>
          </p:cNvSpPr>
          <p:nvPr>
            <p:ph type="title"/>
          </p:nvPr>
        </p:nvSpPr>
        <p:spPr>
          <a:xfrm>
            <a:off x="6306208" y="1793466"/>
            <a:ext cx="5468008" cy="1410686"/>
          </a:xfrm>
          <a:prstGeom prst="rect">
            <a:avLst/>
          </a:prstGeom>
        </p:spPr>
        <p:txBody>
          <a:bodyPr anchor="b"/>
          <a:lstStyle>
            <a:lvl1pPr>
              <a:defRPr sz="4200">
                <a:solidFill>
                  <a:srgbClr val="1B476B"/>
                </a:solidFill>
                <a:latin typeface="Bahnschrift SEMIBOLD SemiCondensed"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1FB76-9E6D-9445-8860-FC5E15D936DF}"/>
              </a:ext>
            </a:extLst>
          </p:cNvPr>
          <p:cNvSpPr>
            <a:spLocks noGrp="1"/>
          </p:cNvSpPr>
          <p:nvPr>
            <p:ph idx="1"/>
          </p:nvPr>
        </p:nvSpPr>
        <p:spPr>
          <a:xfrm>
            <a:off x="6306208" y="3556748"/>
            <a:ext cx="5468008" cy="2799602"/>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5C327-E160-8747-9F31-4364C216263D}"/>
              </a:ext>
            </a:extLst>
          </p:cNvPr>
          <p:cNvSpPr>
            <a:spLocks noGrp="1"/>
          </p:cNvSpPr>
          <p:nvPr>
            <p:ph type="dt" sz="half" idx="10"/>
          </p:nvPr>
        </p:nvSpPr>
        <p:spPr/>
        <p:txBody>
          <a:bodyPr/>
          <a:lstStyle/>
          <a:p>
            <a:fld id="{448C9A4A-C278-6044-8042-7B22827AA4B2}" type="datetimeFigureOut">
              <a:rPr lang="en-US" smtClean="0"/>
              <a:t>4/7/2021</a:t>
            </a:fld>
            <a:endParaRPr lang="en-US"/>
          </a:p>
        </p:txBody>
      </p:sp>
      <p:sp>
        <p:nvSpPr>
          <p:cNvPr id="5" name="Footer Placeholder 4">
            <a:extLst>
              <a:ext uri="{FF2B5EF4-FFF2-40B4-BE49-F238E27FC236}">
                <a16:creationId xmlns:a16="http://schemas.microsoft.com/office/drawing/2014/main" id="{EA8C2684-EE52-1943-AB8F-256730F68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7DA9E-759E-C549-AD1F-2C025BBB892A}"/>
              </a:ext>
            </a:extLst>
          </p:cNvPr>
          <p:cNvSpPr>
            <a:spLocks noGrp="1"/>
          </p:cNvSpPr>
          <p:nvPr>
            <p:ph type="sldNum" sz="quarter" idx="12"/>
          </p:nvPr>
        </p:nvSpPr>
        <p:spPr>
          <a:xfrm>
            <a:off x="8610600" y="6356350"/>
            <a:ext cx="2743200" cy="365125"/>
          </a:xfrm>
          <a:prstGeom prst="rect">
            <a:avLst/>
          </a:prstGeom>
        </p:spPr>
        <p:txBody>
          <a:bodyPr/>
          <a:lstStyle/>
          <a:p>
            <a:fld id="{714EA769-F500-A347-A1DF-A2FF960008B0}" type="slidenum">
              <a:rPr lang="en-US" smtClean="0"/>
              <a:t>‹#›</a:t>
            </a:fld>
            <a:endParaRPr lang="en-US"/>
          </a:p>
        </p:txBody>
      </p:sp>
      <p:pic>
        <p:nvPicPr>
          <p:cNvPr id="14" name="Graphic 13">
            <a:extLst>
              <a:ext uri="{FF2B5EF4-FFF2-40B4-BE49-F238E27FC236}">
                <a16:creationId xmlns:a16="http://schemas.microsoft.com/office/drawing/2014/main" id="{3FC2F837-BAA1-410F-8101-AF4650739A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87160" y="850107"/>
            <a:ext cx="2578608" cy="787555"/>
          </a:xfrm>
          <a:prstGeom prst="rect">
            <a:avLst/>
          </a:prstGeom>
        </p:spPr>
      </p:pic>
      <p:sp>
        <p:nvSpPr>
          <p:cNvPr id="12" name="TextBox 11">
            <a:extLst>
              <a:ext uri="{FF2B5EF4-FFF2-40B4-BE49-F238E27FC236}">
                <a16:creationId xmlns:a16="http://schemas.microsoft.com/office/drawing/2014/main" id="{F595BE36-BB49-4477-A8CB-625658281C32}"/>
              </a:ext>
            </a:extLst>
          </p:cNvPr>
          <p:cNvSpPr txBox="1"/>
          <p:nvPr userDrawn="1"/>
        </p:nvSpPr>
        <p:spPr>
          <a:xfrm>
            <a:off x="10336058" y="5777826"/>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13" name="TextBox 12">
            <a:extLst>
              <a:ext uri="{FF2B5EF4-FFF2-40B4-BE49-F238E27FC236}">
                <a16:creationId xmlns:a16="http://schemas.microsoft.com/office/drawing/2014/main" id="{9810722B-A6F8-4FA9-B16B-6373692CE9F5}"/>
              </a:ext>
            </a:extLst>
          </p:cNvPr>
          <p:cNvSpPr txBox="1"/>
          <p:nvPr userDrawn="1"/>
        </p:nvSpPr>
        <p:spPr>
          <a:xfrm>
            <a:off x="10309781" y="5910505"/>
            <a:ext cx="1597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476B"/>
                </a:solidFill>
                <a:effectLst/>
                <a:uLnTx/>
                <a:uFillTx/>
                <a:latin typeface="Bahnschrift Bold" panose="020B0502040204020203" pitchFamily="34" charset="0"/>
                <a:ea typeface="+mn-ea"/>
                <a:cs typeface="+mn-cs"/>
              </a:rPr>
              <a:t>POLICY</a:t>
            </a:r>
          </a:p>
        </p:txBody>
      </p:sp>
    </p:spTree>
    <p:extLst>
      <p:ext uri="{BB962C8B-B14F-4D97-AF65-F5344CB8AC3E}">
        <p14:creationId xmlns:p14="http://schemas.microsoft.com/office/powerpoint/2010/main" val="369721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823D099-6DCA-4E9D-93A1-0ACE892D11C8}"/>
              </a:ext>
            </a:extLst>
          </p:cNvPr>
          <p:cNvSpPr>
            <a:spLocks noGrp="1"/>
          </p:cNvSpPr>
          <p:nvPr>
            <p:ph idx="13"/>
          </p:nvPr>
        </p:nvSpPr>
        <p:spPr>
          <a:xfrm>
            <a:off x="838200" y="2720051"/>
            <a:ext cx="4470722" cy="3636298"/>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762A53BA-FA12-4CD2-A465-AD575F39A809}"/>
              </a:ext>
            </a:extLst>
          </p:cNvPr>
          <p:cNvSpPr>
            <a:spLocks noGrp="1"/>
          </p:cNvSpPr>
          <p:nvPr>
            <p:ph type="title"/>
          </p:nvPr>
        </p:nvSpPr>
        <p:spPr>
          <a:xfrm>
            <a:off x="838199" y="978701"/>
            <a:ext cx="9219652" cy="1410686"/>
          </a:xfrm>
          <a:prstGeom prst="rect">
            <a:avLst/>
          </a:prstGeom>
        </p:spPr>
        <p:txBody>
          <a:bodyPr anchor="b"/>
          <a:lstStyle>
            <a:lvl1pPr>
              <a:defRPr sz="4200">
                <a:solidFill>
                  <a:srgbClr val="1B476B"/>
                </a:solidFill>
                <a:latin typeface="Bahnschrift SEMIBOLD SemiCondensed" panose="020B0502040204020203" pitchFamily="34" charset="0"/>
              </a:defRPr>
            </a:lvl1pPr>
          </a:lstStyle>
          <a:p>
            <a:r>
              <a:rPr lang="en-US"/>
              <a:t>Click to edit Master title style</a:t>
            </a:r>
          </a:p>
        </p:txBody>
      </p:sp>
      <p:pic>
        <p:nvPicPr>
          <p:cNvPr id="15" name="Graphic 14">
            <a:extLst>
              <a:ext uri="{FF2B5EF4-FFF2-40B4-BE49-F238E27FC236}">
                <a16:creationId xmlns:a16="http://schemas.microsoft.com/office/drawing/2014/main" id="{BA2C51AD-73A6-4865-BC82-0795436E70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87160" y="850107"/>
            <a:ext cx="2578608" cy="787555"/>
          </a:xfrm>
          <a:prstGeom prst="rect">
            <a:avLst/>
          </a:prstGeom>
        </p:spPr>
      </p:pic>
      <p:sp>
        <p:nvSpPr>
          <p:cNvPr id="16" name="Content Placeholder 2">
            <a:extLst>
              <a:ext uri="{FF2B5EF4-FFF2-40B4-BE49-F238E27FC236}">
                <a16:creationId xmlns:a16="http://schemas.microsoft.com/office/drawing/2014/main" id="{9029A96C-B126-443C-83F1-AA8B1D018A5A}"/>
              </a:ext>
            </a:extLst>
          </p:cNvPr>
          <p:cNvSpPr>
            <a:spLocks noGrp="1"/>
          </p:cNvSpPr>
          <p:nvPr>
            <p:ph idx="14"/>
          </p:nvPr>
        </p:nvSpPr>
        <p:spPr>
          <a:xfrm>
            <a:off x="5587129" y="2720051"/>
            <a:ext cx="4470722" cy="3636298"/>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14B70995-F724-4722-AD99-1601EF94EAB8}"/>
              </a:ext>
            </a:extLst>
          </p:cNvPr>
          <p:cNvSpPr txBox="1"/>
          <p:nvPr userDrawn="1"/>
        </p:nvSpPr>
        <p:spPr>
          <a:xfrm>
            <a:off x="10336058" y="5777826"/>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12" name="TextBox 11">
            <a:extLst>
              <a:ext uri="{FF2B5EF4-FFF2-40B4-BE49-F238E27FC236}">
                <a16:creationId xmlns:a16="http://schemas.microsoft.com/office/drawing/2014/main" id="{6628B81E-DE38-4460-B873-7E2C18483EAD}"/>
              </a:ext>
            </a:extLst>
          </p:cNvPr>
          <p:cNvSpPr txBox="1"/>
          <p:nvPr userDrawn="1"/>
        </p:nvSpPr>
        <p:spPr>
          <a:xfrm>
            <a:off x="10309781" y="5910505"/>
            <a:ext cx="1597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476B"/>
                </a:solidFill>
                <a:effectLst/>
                <a:uLnTx/>
                <a:uFillTx/>
                <a:latin typeface="Bahnschrift Bold" panose="020B0502040204020203" pitchFamily="34" charset="0"/>
                <a:ea typeface="+mn-ea"/>
                <a:cs typeface="+mn-cs"/>
              </a:rPr>
              <a:t>POLICY</a:t>
            </a:r>
          </a:p>
        </p:txBody>
      </p:sp>
    </p:spTree>
    <p:extLst>
      <p:ext uri="{BB962C8B-B14F-4D97-AF65-F5344CB8AC3E}">
        <p14:creationId xmlns:p14="http://schemas.microsoft.com/office/powerpoint/2010/main" val="207161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0BE7-FFD6-EA4A-9BE7-7680714A9360}"/>
              </a:ext>
            </a:extLst>
          </p:cNvPr>
          <p:cNvSpPr>
            <a:spLocks noGrp="1"/>
          </p:cNvSpPr>
          <p:nvPr>
            <p:ph type="title"/>
          </p:nvPr>
        </p:nvSpPr>
        <p:spPr>
          <a:xfrm>
            <a:off x="838199" y="1793466"/>
            <a:ext cx="8515623" cy="1410686"/>
          </a:xfrm>
          <a:prstGeom prst="rect">
            <a:avLst/>
          </a:prstGeom>
        </p:spPr>
        <p:txBody>
          <a:bodyPr anchor="b"/>
          <a:lstStyle>
            <a:lvl1pPr>
              <a:defRPr sz="4200">
                <a:solidFill>
                  <a:srgbClr val="1B476B"/>
                </a:solidFill>
                <a:latin typeface="Bahnschrift SEMIBOLD SemiCondensed"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251FB76-9E6D-9445-8860-FC5E15D936DF}"/>
              </a:ext>
            </a:extLst>
          </p:cNvPr>
          <p:cNvSpPr>
            <a:spLocks noGrp="1"/>
          </p:cNvSpPr>
          <p:nvPr>
            <p:ph idx="1" hasCustomPrompt="1"/>
          </p:nvPr>
        </p:nvSpPr>
        <p:spPr>
          <a:xfrm>
            <a:off x="838200" y="4282634"/>
            <a:ext cx="1567355" cy="2073716"/>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enter stat description</a:t>
            </a:r>
          </a:p>
        </p:txBody>
      </p:sp>
      <p:pic>
        <p:nvPicPr>
          <p:cNvPr id="7" name="Graphic 6">
            <a:extLst>
              <a:ext uri="{FF2B5EF4-FFF2-40B4-BE49-F238E27FC236}">
                <a16:creationId xmlns:a16="http://schemas.microsoft.com/office/drawing/2014/main" id="{0B746F77-9C1F-46C6-BD2B-6F76E5AB29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87160" y="850107"/>
            <a:ext cx="2578608" cy="787555"/>
          </a:xfrm>
          <a:prstGeom prst="rect">
            <a:avLst/>
          </a:prstGeom>
        </p:spPr>
      </p:pic>
      <p:sp>
        <p:nvSpPr>
          <p:cNvPr id="17" name="Text Placeholder 16">
            <a:extLst>
              <a:ext uri="{FF2B5EF4-FFF2-40B4-BE49-F238E27FC236}">
                <a16:creationId xmlns:a16="http://schemas.microsoft.com/office/drawing/2014/main" id="{64042C07-E1AC-4FDC-9D4D-8CD79FD6ED1A}"/>
              </a:ext>
            </a:extLst>
          </p:cNvPr>
          <p:cNvSpPr>
            <a:spLocks noGrp="1"/>
          </p:cNvSpPr>
          <p:nvPr>
            <p:ph type="body" sz="quarter" idx="13" hasCustomPrompt="1"/>
          </p:nvPr>
        </p:nvSpPr>
        <p:spPr>
          <a:xfrm>
            <a:off x="838200" y="3509963"/>
            <a:ext cx="1567356" cy="514350"/>
          </a:xfrm>
          <a:prstGeom prst="rect">
            <a:avLst/>
          </a:prstGeom>
        </p:spPr>
        <p:txBody>
          <a:bodyPr/>
          <a:lstStyle>
            <a:lvl1pPr marL="0" indent="0">
              <a:buNone/>
              <a:defRPr lang="en-US" sz="4200" b="0" kern="1200" baseline="0" dirty="0">
                <a:solidFill>
                  <a:srgbClr val="EF8A25"/>
                </a:solidFill>
                <a:latin typeface="Bahnschrift SemiBold SemiConden" panose="020B0502040204020203" pitchFamily="34" charset="0"/>
                <a:ea typeface="+mn-ea"/>
                <a:cs typeface="+mn-cs"/>
              </a:defRPr>
            </a:lvl1pPr>
          </a:lstStyle>
          <a:p>
            <a:pPr lvl="0"/>
            <a:r>
              <a:rPr lang="en-US"/>
              <a:t># or %</a:t>
            </a:r>
          </a:p>
        </p:txBody>
      </p:sp>
      <p:sp>
        <p:nvSpPr>
          <p:cNvPr id="18" name="Content Placeholder 2">
            <a:extLst>
              <a:ext uri="{FF2B5EF4-FFF2-40B4-BE49-F238E27FC236}">
                <a16:creationId xmlns:a16="http://schemas.microsoft.com/office/drawing/2014/main" id="{C4CD02AD-F735-4863-889B-0DB4A8C7828A}"/>
              </a:ext>
            </a:extLst>
          </p:cNvPr>
          <p:cNvSpPr>
            <a:spLocks noGrp="1"/>
          </p:cNvSpPr>
          <p:nvPr>
            <p:ph idx="14" hasCustomPrompt="1"/>
          </p:nvPr>
        </p:nvSpPr>
        <p:spPr>
          <a:xfrm>
            <a:off x="2575268" y="4282634"/>
            <a:ext cx="1567355" cy="2073716"/>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enter stat description</a:t>
            </a:r>
          </a:p>
        </p:txBody>
      </p:sp>
      <p:sp>
        <p:nvSpPr>
          <p:cNvPr id="19" name="Text Placeholder 16">
            <a:extLst>
              <a:ext uri="{FF2B5EF4-FFF2-40B4-BE49-F238E27FC236}">
                <a16:creationId xmlns:a16="http://schemas.microsoft.com/office/drawing/2014/main" id="{28196144-933E-448C-B45D-60C248F17BC9}"/>
              </a:ext>
            </a:extLst>
          </p:cNvPr>
          <p:cNvSpPr>
            <a:spLocks noGrp="1"/>
          </p:cNvSpPr>
          <p:nvPr>
            <p:ph type="body" sz="quarter" idx="15" hasCustomPrompt="1"/>
          </p:nvPr>
        </p:nvSpPr>
        <p:spPr>
          <a:xfrm>
            <a:off x="2575268" y="3509963"/>
            <a:ext cx="1567356" cy="514350"/>
          </a:xfrm>
          <a:prstGeom prst="rect">
            <a:avLst/>
          </a:prstGeom>
        </p:spPr>
        <p:txBody>
          <a:bodyPr/>
          <a:lstStyle>
            <a:lvl1pPr marL="0" indent="0">
              <a:buNone/>
              <a:defRPr lang="en-US" sz="4200" b="0" kern="1200" baseline="0" dirty="0">
                <a:solidFill>
                  <a:srgbClr val="EF8A25"/>
                </a:solidFill>
                <a:latin typeface="Bahnschrift SemiBold SemiConden" panose="020B0502040204020203" pitchFamily="34" charset="0"/>
                <a:ea typeface="+mn-ea"/>
                <a:cs typeface="+mn-cs"/>
              </a:defRPr>
            </a:lvl1pPr>
          </a:lstStyle>
          <a:p>
            <a:pPr lvl="0"/>
            <a:r>
              <a:rPr lang="en-US"/>
              <a:t># or %</a:t>
            </a:r>
          </a:p>
        </p:txBody>
      </p:sp>
      <p:sp>
        <p:nvSpPr>
          <p:cNvPr id="20" name="Content Placeholder 2">
            <a:extLst>
              <a:ext uri="{FF2B5EF4-FFF2-40B4-BE49-F238E27FC236}">
                <a16:creationId xmlns:a16="http://schemas.microsoft.com/office/drawing/2014/main" id="{0C4F8FEE-B048-4337-8B84-93D335DE4FB3}"/>
              </a:ext>
            </a:extLst>
          </p:cNvPr>
          <p:cNvSpPr>
            <a:spLocks noGrp="1"/>
          </p:cNvSpPr>
          <p:nvPr>
            <p:ph idx="16" hasCustomPrompt="1"/>
          </p:nvPr>
        </p:nvSpPr>
        <p:spPr>
          <a:xfrm>
            <a:off x="4312335" y="4282634"/>
            <a:ext cx="1567355" cy="2073716"/>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enter stat description</a:t>
            </a:r>
          </a:p>
        </p:txBody>
      </p:sp>
      <p:sp>
        <p:nvSpPr>
          <p:cNvPr id="21" name="Text Placeholder 16">
            <a:extLst>
              <a:ext uri="{FF2B5EF4-FFF2-40B4-BE49-F238E27FC236}">
                <a16:creationId xmlns:a16="http://schemas.microsoft.com/office/drawing/2014/main" id="{2D290E62-673D-4E55-A718-00CDD0E24DB0}"/>
              </a:ext>
            </a:extLst>
          </p:cNvPr>
          <p:cNvSpPr>
            <a:spLocks noGrp="1"/>
          </p:cNvSpPr>
          <p:nvPr>
            <p:ph type="body" sz="quarter" idx="17" hasCustomPrompt="1"/>
          </p:nvPr>
        </p:nvSpPr>
        <p:spPr>
          <a:xfrm>
            <a:off x="4312335" y="3509963"/>
            <a:ext cx="1567356" cy="514350"/>
          </a:xfrm>
          <a:prstGeom prst="rect">
            <a:avLst/>
          </a:prstGeom>
        </p:spPr>
        <p:txBody>
          <a:bodyPr/>
          <a:lstStyle>
            <a:lvl1pPr marL="0" indent="0">
              <a:buNone/>
              <a:defRPr lang="en-US" sz="4200" b="0" kern="1200" baseline="0" dirty="0">
                <a:solidFill>
                  <a:srgbClr val="EF8A25"/>
                </a:solidFill>
                <a:latin typeface="Bahnschrift SemiBold SemiConden" panose="020B0502040204020203" pitchFamily="34" charset="0"/>
                <a:ea typeface="+mn-ea"/>
                <a:cs typeface="+mn-cs"/>
              </a:defRPr>
            </a:lvl1pPr>
          </a:lstStyle>
          <a:p>
            <a:pPr lvl="0"/>
            <a:r>
              <a:rPr lang="en-US"/>
              <a:t># or %</a:t>
            </a:r>
          </a:p>
        </p:txBody>
      </p:sp>
      <p:sp>
        <p:nvSpPr>
          <p:cNvPr id="22" name="Content Placeholder 2">
            <a:extLst>
              <a:ext uri="{FF2B5EF4-FFF2-40B4-BE49-F238E27FC236}">
                <a16:creationId xmlns:a16="http://schemas.microsoft.com/office/drawing/2014/main" id="{3C96B794-AD84-4BB3-93F4-62444B93428E}"/>
              </a:ext>
            </a:extLst>
          </p:cNvPr>
          <p:cNvSpPr>
            <a:spLocks noGrp="1"/>
          </p:cNvSpPr>
          <p:nvPr>
            <p:ph idx="18" hasCustomPrompt="1"/>
          </p:nvPr>
        </p:nvSpPr>
        <p:spPr>
          <a:xfrm>
            <a:off x="6049401" y="4278883"/>
            <a:ext cx="1567355" cy="2073716"/>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enter stat description</a:t>
            </a:r>
          </a:p>
        </p:txBody>
      </p:sp>
      <p:sp>
        <p:nvSpPr>
          <p:cNvPr id="23" name="Text Placeholder 16">
            <a:extLst>
              <a:ext uri="{FF2B5EF4-FFF2-40B4-BE49-F238E27FC236}">
                <a16:creationId xmlns:a16="http://schemas.microsoft.com/office/drawing/2014/main" id="{5B040FD0-7AC7-40C9-9A1E-FC7EC13BBA78}"/>
              </a:ext>
            </a:extLst>
          </p:cNvPr>
          <p:cNvSpPr>
            <a:spLocks noGrp="1"/>
          </p:cNvSpPr>
          <p:nvPr>
            <p:ph type="body" sz="quarter" idx="19" hasCustomPrompt="1"/>
          </p:nvPr>
        </p:nvSpPr>
        <p:spPr>
          <a:xfrm>
            <a:off x="6049401" y="3506212"/>
            <a:ext cx="1567356" cy="514350"/>
          </a:xfrm>
          <a:prstGeom prst="rect">
            <a:avLst/>
          </a:prstGeom>
        </p:spPr>
        <p:txBody>
          <a:bodyPr/>
          <a:lstStyle>
            <a:lvl1pPr marL="0" indent="0">
              <a:buNone/>
              <a:defRPr lang="en-US" sz="4200" b="0" kern="1200" baseline="0" dirty="0">
                <a:solidFill>
                  <a:srgbClr val="EF8A25"/>
                </a:solidFill>
                <a:latin typeface="Bahnschrift SemiBold SemiConden" panose="020B0502040204020203" pitchFamily="34" charset="0"/>
                <a:ea typeface="+mn-ea"/>
                <a:cs typeface="+mn-cs"/>
              </a:defRPr>
            </a:lvl1pPr>
          </a:lstStyle>
          <a:p>
            <a:pPr lvl="0"/>
            <a:r>
              <a:rPr lang="en-US"/>
              <a:t># or %</a:t>
            </a:r>
          </a:p>
        </p:txBody>
      </p:sp>
      <p:sp>
        <p:nvSpPr>
          <p:cNvPr id="24" name="Content Placeholder 2">
            <a:extLst>
              <a:ext uri="{FF2B5EF4-FFF2-40B4-BE49-F238E27FC236}">
                <a16:creationId xmlns:a16="http://schemas.microsoft.com/office/drawing/2014/main" id="{39645A06-E493-42F4-8FB3-DE4093696C35}"/>
              </a:ext>
            </a:extLst>
          </p:cNvPr>
          <p:cNvSpPr>
            <a:spLocks noGrp="1"/>
          </p:cNvSpPr>
          <p:nvPr>
            <p:ph idx="20" hasCustomPrompt="1"/>
          </p:nvPr>
        </p:nvSpPr>
        <p:spPr>
          <a:xfrm>
            <a:off x="7786466" y="4275930"/>
            <a:ext cx="1567355" cy="2073716"/>
          </a:xfrm>
          <a:prstGeom prst="rect">
            <a:avLst/>
          </a:prstGeom>
        </p:spPr>
        <p:txBody>
          <a:bodyPr bIns="45720"/>
          <a:lstStyle>
            <a:lvl1pPr marL="0" indent="0">
              <a:spcBef>
                <a:spcPts val="0"/>
              </a:spcBef>
              <a:spcAft>
                <a:spcPts val="1200"/>
              </a:spcAft>
              <a:buClr>
                <a:srgbClr val="EF8A25"/>
              </a:buClr>
              <a:buNone/>
              <a:defRPr sz="1800" b="0" baseline="0">
                <a:solidFill>
                  <a:srgbClr val="1B476B"/>
                </a:solidFill>
                <a:latin typeface="Bahnschrift SemiCondensed" panose="020B0502040204020203" pitchFamily="34" charset="0"/>
              </a:defRPr>
            </a:lvl1pPr>
            <a:lvl2pPr>
              <a:buClr>
                <a:srgbClr val="EF8A25"/>
              </a:buClr>
              <a:defRPr sz="1600">
                <a:solidFill>
                  <a:srgbClr val="1B476B"/>
                </a:solidFill>
                <a:latin typeface="Bahnschrift SemiCondensed" panose="020B0502040204020203" pitchFamily="34" charset="0"/>
              </a:defRPr>
            </a:lvl2pPr>
            <a:lvl3pPr>
              <a:buClr>
                <a:srgbClr val="EF8A25"/>
              </a:buClr>
              <a:defRPr sz="1400">
                <a:solidFill>
                  <a:srgbClr val="1B476B"/>
                </a:solidFill>
                <a:latin typeface="Bahnschrift SemiCondensed" panose="020B0502040204020203" pitchFamily="34" charset="0"/>
              </a:defRPr>
            </a:lvl3pPr>
            <a:lvl4pPr>
              <a:buClr>
                <a:srgbClr val="EF8A25"/>
              </a:buClr>
              <a:defRPr sz="1400">
                <a:solidFill>
                  <a:srgbClr val="1B476B"/>
                </a:solidFill>
                <a:latin typeface="Bahnschrift SemiCondensed" panose="020B0502040204020203" pitchFamily="34" charset="0"/>
              </a:defRPr>
            </a:lvl4pPr>
            <a:lvl5pPr>
              <a:buClr>
                <a:srgbClr val="EF8A25"/>
              </a:buClr>
              <a:defRPr sz="1400">
                <a:solidFill>
                  <a:srgbClr val="1B476B"/>
                </a:solidFill>
                <a:latin typeface="Bahnschrift SemiCondensed" panose="020B0502040204020203" pitchFamily="34" charset="0"/>
              </a:defRPr>
            </a:lvl5pPr>
          </a:lstStyle>
          <a:p>
            <a:pPr lvl="0"/>
            <a:r>
              <a:rPr lang="en-US"/>
              <a:t>enter stat description</a:t>
            </a:r>
          </a:p>
        </p:txBody>
      </p:sp>
      <p:sp>
        <p:nvSpPr>
          <p:cNvPr id="25" name="Text Placeholder 16">
            <a:extLst>
              <a:ext uri="{FF2B5EF4-FFF2-40B4-BE49-F238E27FC236}">
                <a16:creationId xmlns:a16="http://schemas.microsoft.com/office/drawing/2014/main" id="{D2BC7DAC-3988-4B38-B8E9-7B066C6675DB}"/>
              </a:ext>
            </a:extLst>
          </p:cNvPr>
          <p:cNvSpPr>
            <a:spLocks noGrp="1"/>
          </p:cNvSpPr>
          <p:nvPr>
            <p:ph type="body" sz="quarter" idx="21" hasCustomPrompt="1"/>
          </p:nvPr>
        </p:nvSpPr>
        <p:spPr>
          <a:xfrm>
            <a:off x="7786466" y="3503259"/>
            <a:ext cx="1567356" cy="514350"/>
          </a:xfrm>
          <a:prstGeom prst="rect">
            <a:avLst/>
          </a:prstGeom>
        </p:spPr>
        <p:txBody>
          <a:bodyPr/>
          <a:lstStyle>
            <a:lvl1pPr marL="0" indent="0">
              <a:buNone/>
              <a:defRPr lang="en-US" sz="4200" b="0" kern="1200" baseline="0" dirty="0">
                <a:solidFill>
                  <a:srgbClr val="EF8A25"/>
                </a:solidFill>
                <a:latin typeface="Bahnschrift SemiBold SemiConden" panose="020B0502040204020203" pitchFamily="34" charset="0"/>
                <a:ea typeface="+mn-ea"/>
                <a:cs typeface="+mn-cs"/>
              </a:defRPr>
            </a:lvl1pPr>
          </a:lstStyle>
          <a:p>
            <a:pPr lvl="0"/>
            <a:r>
              <a:rPr lang="en-US"/>
              <a:t># or %</a:t>
            </a:r>
          </a:p>
        </p:txBody>
      </p:sp>
      <p:sp>
        <p:nvSpPr>
          <p:cNvPr id="16" name="TextBox 15">
            <a:extLst>
              <a:ext uri="{FF2B5EF4-FFF2-40B4-BE49-F238E27FC236}">
                <a16:creationId xmlns:a16="http://schemas.microsoft.com/office/drawing/2014/main" id="{52F3DB21-E44E-44A5-9DED-B2455896654C}"/>
              </a:ext>
            </a:extLst>
          </p:cNvPr>
          <p:cNvSpPr txBox="1"/>
          <p:nvPr userDrawn="1"/>
        </p:nvSpPr>
        <p:spPr>
          <a:xfrm>
            <a:off x="10336058" y="5777826"/>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26" name="TextBox 25">
            <a:extLst>
              <a:ext uri="{FF2B5EF4-FFF2-40B4-BE49-F238E27FC236}">
                <a16:creationId xmlns:a16="http://schemas.microsoft.com/office/drawing/2014/main" id="{866CB079-331D-4EE9-9B30-91E3D1578DAF}"/>
              </a:ext>
            </a:extLst>
          </p:cNvPr>
          <p:cNvSpPr txBox="1"/>
          <p:nvPr userDrawn="1"/>
        </p:nvSpPr>
        <p:spPr>
          <a:xfrm>
            <a:off x="10309781" y="5910505"/>
            <a:ext cx="15975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B476B"/>
                </a:solidFill>
                <a:effectLst/>
                <a:uLnTx/>
                <a:uFillTx/>
                <a:latin typeface="Bahnschrift Bold" panose="020B0502040204020203" pitchFamily="34" charset="0"/>
                <a:ea typeface="+mn-ea"/>
                <a:cs typeface="+mn-cs"/>
              </a:rPr>
              <a:t>POLICY</a:t>
            </a:r>
          </a:p>
        </p:txBody>
      </p:sp>
    </p:spTree>
    <p:extLst>
      <p:ext uri="{BB962C8B-B14F-4D97-AF65-F5344CB8AC3E}">
        <p14:creationId xmlns:p14="http://schemas.microsoft.com/office/powerpoint/2010/main" val="983645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D645BF-D4A1-EF46-BAA6-E4D9844B0AEC}"/>
              </a:ext>
            </a:extLst>
          </p:cNvPr>
          <p:cNvSpPr>
            <a:spLocks noGrp="1"/>
          </p:cNvSpPr>
          <p:nvPr>
            <p:ph type="dt" sz="half" idx="10"/>
          </p:nvPr>
        </p:nvSpPr>
        <p:spPr/>
        <p:txBody>
          <a:bodyPr/>
          <a:lstStyle/>
          <a:p>
            <a:fld id="{448C9A4A-C278-6044-8042-7B22827AA4B2}" type="datetimeFigureOut">
              <a:rPr lang="en-US" smtClean="0"/>
              <a:t>4/7/2021</a:t>
            </a:fld>
            <a:endParaRPr lang="en-US"/>
          </a:p>
        </p:txBody>
      </p:sp>
      <p:sp>
        <p:nvSpPr>
          <p:cNvPr id="5" name="Footer Placeholder 4">
            <a:extLst>
              <a:ext uri="{FF2B5EF4-FFF2-40B4-BE49-F238E27FC236}">
                <a16:creationId xmlns:a16="http://schemas.microsoft.com/office/drawing/2014/main" id="{16AC1703-128E-9B45-AD0F-5A2DEB65D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335A-F944-554B-8195-4E6AB7056240}"/>
              </a:ext>
            </a:extLst>
          </p:cNvPr>
          <p:cNvSpPr>
            <a:spLocks noGrp="1"/>
          </p:cNvSpPr>
          <p:nvPr>
            <p:ph type="sldNum" sz="quarter" idx="12"/>
          </p:nvPr>
        </p:nvSpPr>
        <p:spPr>
          <a:xfrm>
            <a:off x="8610600" y="6356350"/>
            <a:ext cx="2743200" cy="365125"/>
          </a:xfrm>
          <a:prstGeom prst="rect">
            <a:avLst/>
          </a:prstGeom>
        </p:spPr>
        <p:txBody>
          <a:bodyPr/>
          <a:lstStyle/>
          <a:p>
            <a:fld id="{714EA769-F500-A347-A1DF-A2FF960008B0}" type="slidenum">
              <a:rPr lang="en-US" smtClean="0"/>
              <a:t>‹#›</a:t>
            </a:fld>
            <a:endParaRPr lang="en-US"/>
          </a:p>
        </p:txBody>
      </p:sp>
      <p:sp>
        <p:nvSpPr>
          <p:cNvPr id="9" name="TextBox 8">
            <a:extLst>
              <a:ext uri="{FF2B5EF4-FFF2-40B4-BE49-F238E27FC236}">
                <a16:creationId xmlns:a16="http://schemas.microsoft.com/office/drawing/2014/main" id="{855898A6-DECC-42FF-AEC3-EBD5AEAA3A88}"/>
              </a:ext>
            </a:extLst>
          </p:cNvPr>
          <p:cNvSpPr txBox="1"/>
          <p:nvPr userDrawn="1"/>
        </p:nvSpPr>
        <p:spPr>
          <a:xfrm>
            <a:off x="7760629" y="2761673"/>
            <a:ext cx="1229710" cy="261610"/>
          </a:xfrm>
          <a:prstGeom prst="rect">
            <a:avLst/>
          </a:prstGeom>
          <a:noFill/>
        </p:spPr>
        <p:txBody>
          <a:bodyPr wrap="square" rtlCol="0">
            <a:spAutoFit/>
          </a:bodyPr>
          <a:lstStyle/>
          <a:p>
            <a:r>
              <a:rPr lang="en-US" sz="1100" kern="0" spc="200" baseline="0">
                <a:solidFill>
                  <a:srgbClr val="EF8A25"/>
                </a:solidFill>
                <a:latin typeface="Bahnschrift Semilight SemiConden" panose="020B0502040204020203" pitchFamily="34" charset="0"/>
              </a:rPr>
              <a:t>NEXT </a:t>
            </a:r>
            <a:r>
              <a:rPr lang="en-US" sz="1100" kern="0" spc="200" baseline="0">
                <a:solidFill>
                  <a:srgbClr val="EF8A25"/>
                </a:solidFill>
                <a:latin typeface="Bahnschrift SemiLight" panose="020B0502040204020203" pitchFamily="34" charset="0"/>
              </a:rPr>
              <a:t>PART</a:t>
            </a:r>
          </a:p>
        </p:txBody>
      </p:sp>
      <p:cxnSp>
        <p:nvCxnSpPr>
          <p:cNvPr id="12" name="Straight Connector 11">
            <a:extLst>
              <a:ext uri="{FF2B5EF4-FFF2-40B4-BE49-F238E27FC236}">
                <a16:creationId xmlns:a16="http://schemas.microsoft.com/office/drawing/2014/main" id="{2B83BE59-EAD8-44E1-89D4-31835D1DDEFF}"/>
              </a:ext>
            </a:extLst>
          </p:cNvPr>
          <p:cNvCxnSpPr>
            <a:cxnSpLocks/>
          </p:cNvCxnSpPr>
          <p:nvPr userDrawn="1"/>
        </p:nvCxnSpPr>
        <p:spPr>
          <a:xfrm>
            <a:off x="7110550" y="2702100"/>
            <a:ext cx="0" cy="2094924"/>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3F8FBF7-D11F-44B9-8DF5-EE9818EC8A0B}"/>
              </a:ext>
            </a:extLst>
          </p:cNvPr>
          <p:cNvPicPr>
            <a:picLocks noChangeAspect="1"/>
          </p:cNvPicPr>
          <p:nvPr userDrawn="1"/>
        </p:nvPicPr>
        <p:blipFill>
          <a:blip r:embed="rId3"/>
          <a:srcRect/>
          <a:stretch/>
        </p:blipFill>
        <p:spPr>
          <a:xfrm>
            <a:off x="1391812" y="2895313"/>
            <a:ext cx="5293576" cy="1528520"/>
          </a:xfrm>
          <a:prstGeom prst="rect">
            <a:avLst/>
          </a:prstGeom>
        </p:spPr>
      </p:pic>
      <p:sp>
        <p:nvSpPr>
          <p:cNvPr id="11" name="Text Placeholder 10">
            <a:extLst>
              <a:ext uri="{FF2B5EF4-FFF2-40B4-BE49-F238E27FC236}">
                <a16:creationId xmlns:a16="http://schemas.microsoft.com/office/drawing/2014/main" id="{0FEA4A7F-CC5F-4671-ADF5-2F70C720F067}"/>
              </a:ext>
            </a:extLst>
          </p:cNvPr>
          <p:cNvSpPr>
            <a:spLocks noGrp="1"/>
          </p:cNvSpPr>
          <p:nvPr>
            <p:ph type="body" sz="quarter" idx="14" hasCustomPrompt="1"/>
          </p:nvPr>
        </p:nvSpPr>
        <p:spPr>
          <a:xfrm>
            <a:off x="7764313" y="2996913"/>
            <a:ext cx="2589740" cy="601663"/>
          </a:xfrm>
          <a:prstGeom prst="rect">
            <a:avLst/>
          </a:prstGeom>
        </p:spPr>
        <p:txBody>
          <a:bodyPr/>
          <a:lstStyle>
            <a:lvl1pPr marL="0" indent="0">
              <a:buNone/>
              <a:defRPr sz="5350">
                <a:solidFill>
                  <a:schemeClr val="bg1"/>
                </a:solidFill>
                <a:latin typeface="Bahnschrift Bold" panose="020B0502040204020203" pitchFamily="34" charset="0"/>
              </a:defRPr>
            </a:lvl1pPr>
          </a:lstStyle>
          <a:p>
            <a:pPr lvl="0"/>
            <a:r>
              <a:rPr lang="en-US"/>
              <a:t>TITLE</a:t>
            </a:r>
          </a:p>
        </p:txBody>
      </p:sp>
      <p:sp>
        <p:nvSpPr>
          <p:cNvPr id="14" name="Text Placeholder 13">
            <a:extLst>
              <a:ext uri="{FF2B5EF4-FFF2-40B4-BE49-F238E27FC236}">
                <a16:creationId xmlns:a16="http://schemas.microsoft.com/office/drawing/2014/main" id="{D42DB209-53FC-4682-AA4A-AD1A06275543}"/>
              </a:ext>
            </a:extLst>
          </p:cNvPr>
          <p:cNvSpPr>
            <a:spLocks noGrp="1"/>
          </p:cNvSpPr>
          <p:nvPr>
            <p:ph type="body" sz="quarter" idx="15" hasCustomPrompt="1"/>
          </p:nvPr>
        </p:nvSpPr>
        <p:spPr>
          <a:xfrm>
            <a:off x="7764313" y="3898900"/>
            <a:ext cx="2602526" cy="719667"/>
          </a:xfrm>
          <a:prstGeom prst="rect">
            <a:avLst/>
          </a:prstGeom>
        </p:spPr>
        <p:txBody>
          <a:bodyPr/>
          <a:lstStyle>
            <a:lvl1pPr marL="0" indent="0">
              <a:buNone/>
              <a:defRPr sz="1300">
                <a:solidFill>
                  <a:schemeClr val="bg1"/>
                </a:solidFill>
                <a:latin typeface="Avenir Next LT Pro" panose="020B0504020202020204" pitchFamily="34" charset="0"/>
              </a:defRPr>
            </a:lvl1pPr>
          </a:lstStyle>
          <a:p>
            <a:pPr lvl="0"/>
            <a:r>
              <a:rPr lang="en-US"/>
              <a:t>DATE - Description of event</a:t>
            </a:r>
          </a:p>
        </p:txBody>
      </p:sp>
    </p:spTree>
    <p:extLst>
      <p:ext uri="{BB962C8B-B14F-4D97-AF65-F5344CB8AC3E}">
        <p14:creationId xmlns:p14="http://schemas.microsoft.com/office/powerpoint/2010/main" val="179916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CCC009-8CCB-BD41-AF9E-F34F12C01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C9A4A-C278-6044-8042-7B22827AA4B2}" type="datetimeFigureOut">
              <a:rPr lang="en-US" smtClean="0"/>
              <a:t>4/7/2021</a:t>
            </a:fld>
            <a:endParaRPr lang="en-US"/>
          </a:p>
        </p:txBody>
      </p:sp>
      <p:sp>
        <p:nvSpPr>
          <p:cNvPr id="5" name="Footer Placeholder 4">
            <a:extLst>
              <a:ext uri="{FF2B5EF4-FFF2-40B4-BE49-F238E27FC236}">
                <a16:creationId xmlns:a16="http://schemas.microsoft.com/office/drawing/2014/main" id="{D43603D4-BD6C-1B42-BF8F-79B2A54684D0}"/>
              </a:ext>
            </a:extLst>
          </p:cNvPr>
          <p:cNvSpPr>
            <a:spLocks noGrp="1"/>
          </p:cNvSpPr>
          <p:nvPr>
            <p:ph type="ftr" sz="quarter" idx="3"/>
          </p:nvPr>
        </p:nvSpPr>
        <p:spPr>
          <a:xfrm>
            <a:off x="4038600" y="6356350"/>
            <a:ext cx="312881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37066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4" r:id="rId4"/>
    <p:sldLayoutId id="2147483665" r:id="rId5"/>
    <p:sldLayoutId id="2147483663" r:id="rId6"/>
    <p:sldLayoutId id="2147483652" r:id="rId7"/>
    <p:sldLayoutId id="2147483666" r:id="rId8"/>
    <p:sldLayoutId id="2147483661" r:id="rId9"/>
    <p:sldLayoutId id="2147483662" r:id="rId10"/>
    <p:sldLayoutId id="21474836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5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07BF-0CA4-427E-AA95-9F92C4A1D719}"/>
              </a:ext>
            </a:extLst>
          </p:cNvPr>
          <p:cNvSpPr>
            <a:spLocks noGrp="1"/>
          </p:cNvSpPr>
          <p:nvPr>
            <p:ph type="title"/>
          </p:nvPr>
        </p:nvSpPr>
        <p:spPr/>
        <p:txBody>
          <a:bodyPr/>
          <a:lstStyle/>
          <a:p>
            <a:r>
              <a:rPr lang="en-US" dirty="0"/>
              <a:t>Policy Driven Realities</a:t>
            </a:r>
          </a:p>
        </p:txBody>
      </p:sp>
      <p:sp>
        <p:nvSpPr>
          <p:cNvPr id="3" name="Content Placeholder 2">
            <a:extLst>
              <a:ext uri="{FF2B5EF4-FFF2-40B4-BE49-F238E27FC236}">
                <a16:creationId xmlns:a16="http://schemas.microsoft.com/office/drawing/2014/main" id="{DEF24813-60DA-41A9-8F4C-FA108255BB4A}"/>
              </a:ext>
            </a:extLst>
          </p:cNvPr>
          <p:cNvSpPr>
            <a:spLocks noGrp="1"/>
          </p:cNvSpPr>
          <p:nvPr>
            <p:ph idx="1"/>
          </p:nvPr>
        </p:nvSpPr>
        <p:spPr/>
        <p:txBody>
          <a:bodyPr/>
          <a:lstStyle/>
          <a:p>
            <a:pPr>
              <a:lnSpc>
                <a:spcPct val="100000"/>
              </a:lnSpc>
            </a:pPr>
            <a:r>
              <a:rPr lang="en-US" sz="2000" dirty="0"/>
              <a:t>“Today’s residential segregation in the North, South, Midwest, and West is not the unintended consequence of individual choices and of otherwise well-meaning law or regulation but of </a:t>
            </a:r>
            <a:r>
              <a:rPr lang="en-US" sz="2000" b="1" dirty="0"/>
              <a:t>unhidden public policy that explicitly segregated every metropolitan area</a:t>
            </a:r>
            <a:r>
              <a:rPr lang="en-US" sz="2000" dirty="0"/>
              <a:t> in the United States.”</a:t>
            </a:r>
          </a:p>
          <a:p>
            <a:r>
              <a:rPr lang="en-US" dirty="0"/>
              <a:t>- The Color of Law</a:t>
            </a:r>
            <a:br>
              <a:rPr lang="en-US" dirty="0"/>
            </a:br>
            <a:endParaRPr lang="en-US" dirty="0"/>
          </a:p>
          <a:p>
            <a:r>
              <a:rPr lang="en-US" b="1" dirty="0"/>
              <a:t>#Access</a:t>
            </a:r>
          </a:p>
        </p:txBody>
      </p:sp>
    </p:spTree>
    <p:extLst>
      <p:ext uri="{BB962C8B-B14F-4D97-AF65-F5344CB8AC3E}">
        <p14:creationId xmlns:p14="http://schemas.microsoft.com/office/powerpoint/2010/main" val="173756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07BF-0CA4-427E-AA95-9F92C4A1D719}"/>
              </a:ext>
            </a:extLst>
          </p:cNvPr>
          <p:cNvSpPr>
            <a:spLocks noGrp="1"/>
          </p:cNvSpPr>
          <p:nvPr>
            <p:ph type="title"/>
          </p:nvPr>
        </p:nvSpPr>
        <p:spPr/>
        <p:txBody>
          <a:bodyPr/>
          <a:lstStyle/>
          <a:p>
            <a:r>
              <a:rPr lang="en-US" dirty="0"/>
              <a:t>Policy Driven Realities</a:t>
            </a:r>
          </a:p>
        </p:txBody>
      </p:sp>
      <p:sp>
        <p:nvSpPr>
          <p:cNvPr id="3" name="Content Placeholder 2">
            <a:extLst>
              <a:ext uri="{FF2B5EF4-FFF2-40B4-BE49-F238E27FC236}">
                <a16:creationId xmlns:a16="http://schemas.microsoft.com/office/drawing/2014/main" id="{DEF24813-60DA-41A9-8F4C-FA108255BB4A}"/>
              </a:ext>
            </a:extLst>
          </p:cNvPr>
          <p:cNvSpPr>
            <a:spLocks noGrp="1"/>
          </p:cNvSpPr>
          <p:nvPr>
            <p:ph idx="1"/>
          </p:nvPr>
        </p:nvSpPr>
        <p:spPr/>
        <p:txBody>
          <a:bodyPr/>
          <a:lstStyle/>
          <a:p>
            <a:pPr>
              <a:lnSpc>
                <a:spcPct val="100000"/>
              </a:lnSpc>
            </a:pPr>
            <a:r>
              <a:rPr lang="en-US" sz="2000" dirty="0"/>
              <a:t>“In 1944, the G.I. Bill was adopted to support returning servicemen. The VA not only denied African Americans the mortgage subsidies to which they were entitled but</a:t>
            </a:r>
            <a:r>
              <a:rPr lang="en-US" sz="2000" b="1" dirty="0"/>
              <a:t> frequently restricted education and training to lower-level jobs for African Americans who were qualified to acquire greater skills.</a:t>
            </a:r>
            <a:r>
              <a:rPr lang="en-US" sz="2000" dirty="0"/>
              <a:t>”</a:t>
            </a:r>
          </a:p>
          <a:p>
            <a:r>
              <a:rPr lang="en-US" dirty="0"/>
              <a:t>- The Color of Law</a:t>
            </a:r>
            <a:br>
              <a:rPr lang="en-US" dirty="0"/>
            </a:br>
            <a:endParaRPr lang="en-US" dirty="0"/>
          </a:p>
          <a:p>
            <a:r>
              <a:rPr lang="en-US" b="1" dirty="0"/>
              <a:t>#Access</a:t>
            </a:r>
          </a:p>
        </p:txBody>
      </p:sp>
    </p:spTree>
    <p:extLst>
      <p:ext uri="{BB962C8B-B14F-4D97-AF65-F5344CB8AC3E}">
        <p14:creationId xmlns:p14="http://schemas.microsoft.com/office/powerpoint/2010/main" val="396489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C12D-75EB-464D-BBCB-31F89C8DB1BA}"/>
              </a:ext>
            </a:extLst>
          </p:cNvPr>
          <p:cNvSpPr>
            <a:spLocks noGrp="1"/>
          </p:cNvSpPr>
          <p:nvPr>
            <p:ph type="title"/>
          </p:nvPr>
        </p:nvSpPr>
        <p:spPr/>
        <p:txBody>
          <a:bodyPr/>
          <a:lstStyle/>
          <a:p>
            <a:r>
              <a:rPr lang="en-US" dirty="0"/>
              <a:t>Policy Driven Realities</a:t>
            </a:r>
          </a:p>
        </p:txBody>
      </p:sp>
      <p:sp>
        <p:nvSpPr>
          <p:cNvPr id="3" name="Content Placeholder 2">
            <a:extLst>
              <a:ext uri="{FF2B5EF4-FFF2-40B4-BE49-F238E27FC236}">
                <a16:creationId xmlns:a16="http://schemas.microsoft.com/office/drawing/2014/main" id="{82D3F3AB-7852-4D2D-88FA-B47FA477ED35}"/>
              </a:ext>
            </a:extLst>
          </p:cNvPr>
          <p:cNvSpPr>
            <a:spLocks noGrp="1"/>
          </p:cNvSpPr>
          <p:nvPr>
            <p:ph idx="1"/>
          </p:nvPr>
        </p:nvSpPr>
        <p:spPr/>
        <p:txBody>
          <a:bodyPr/>
          <a:lstStyle/>
          <a:p>
            <a:r>
              <a:rPr lang="en-US" dirty="0"/>
              <a:t>"The Washington Supreme Court has interpreted I-200 as prohibiting  “reverse discrimination” where race or gender is used by [the] government to select a less qualified applicant over a more qualified applicant." </a:t>
            </a:r>
          </a:p>
          <a:p>
            <a:pPr marL="285750" indent="-285750">
              <a:buFont typeface="Arial" panose="020B0604020202020204" pitchFamily="34" charset="0"/>
              <a:buChar char="•"/>
            </a:pPr>
            <a:r>
              <a:rPr lang="en-US" sz="1600" dirty="0"/>
              <a:t>AN ACT Relating to prohibiting government entities from discriminating granting preferential treatment based on race, sex, color, ethnicity, or national origin; and adding new sections to chapter 49.60 RCW.</a:t>
            </a:r>
          </a:p>
          <a:p>
            <a:pPr marL="285750" indent="-285750">
              <a:buFont typeface="Arial" panose="020B0604020202020204" pitchFamily="34" charset="0"/>
              <a:buChar char="•"/>
            </a:pPr>
            <a:r>
              <a:rPr lang="en-US" sz="1600" dirty="0"/>
              <a:t>Outcome: African American participation in contracting is now at .06%, which is an increase from. Participation when the bill passed was obviously higher but metrics are unknown.</a:t>
            </a:r>
          </a:p>
          <a:p>
            <a:r>
              <a:rPr lang="en-US" b="1" dirty="0"/>
              <a:t>#Access</a:t>
            </a:r>
          </a:p>
        </p:txBody>
      </p:sp>
    </p:spTree>
    <p:extLst>
      <p:ext uri="{BB962C8B-B14F-4D97-AF65-F5344CB8AC3E}">
        <p14:creationId xmlns:p14="http://schemas.microsoft.com/office/powerpoint/2010/main" val="2578539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2717-3233-4D8C-9692-8DC29FBDF3F5}"/>
              </a:ext>
            </a:extLst>
          </p:cNvPr>
          <p:cNvSpPr>
            <a:spLocks noGrp="1"/>
          </p:cNvSpPr>
          <p:nvPr>
            <p:ph type="title"/>
          </p:nvPr>
        </p:nvSpPr>
        <p:spPr/>
        <p:txBody>
          <a:bodyPr/>
          <a:lstStyle/>
          <a:p>
            <a:r>
              <a:rPr lang="en-US" dirty="0"/>
              <a:t>Root Cause Analysis</a:t>
            </a:r>
          </a:p>
        </p:txBody>
      </p:sp>
      <p:sp>
        <p:nvSpPr>
          <p:cNvPr id="3" name="Content Placeholder 2">
            <a:extLst>
              <a:ext uri="{FF2B5EF4-FFF2-40B4-BE49-F238E27FC236}">
                <a16:creationId xmlns:a16="http://schemas.microsoft.com/office/drawing/2014/main" id="{4CFF326C-75AD-40CE-B157-AFEEFAF7CE01}"/>
              </a:ext>
            </a:extLst>
          </p:cNvPr>
          <p:cNvSpPr>
            <a:spLocks noGrp="1"/>
          </p:cNvSpPr>
          <p:nvPr>
            <p:ph idx="1"/>
          </p:nvPr>
        </p:nvSpPr>
        <p:spPr/>
        <p:txBody>
          <a:bodyPr/>
          <a:lstStyle/>
          <a:p>
            <a:pPr marL="285750" indent="-285750">
              <a:buFont typeface="Arial" panose="020B0604020202020204" pitchFamily="34" charset="0"/>
              <a:buChar char="•"/>
            </a:pPr>
            <a:r>
              <a:rPr lang="en-US" dirty="0"/>
              <a:t>A root cause is defined as a factor that caused a nonconformance and should be permanently eliminated through process improvement. </a:t>
            </a:r>
          </a:p>
          <a:p>
            <a:pPr marL="285750" indent="-285750">
              <a:buFont typeface="Arial" panose="020B0604020202020204" pitchFamily="34" charset="0"/>
              <a:buChar char="•"/>
            </a:pPr>
            <a:r>
              <a:rPr lang="en-US" dirty="0"/>
              <a:t>The root cause is the core issue—the highest-level cause—that sets in motion the entire cause-and-effect reaction that ultimately leads to the problem(s)</a:t>
            </a:r>
          </a:p>
        </p:txBody>
      </p:sp>
    </p:spTree>
    <p:extLst>
      <p:ext uri="{BB962C8B-B14F-4D97-AF65-F5344CB8AC3E}">
        <p14:creationId xmlns:p14="http://schemas.microsoft.com/office/powerpoint/2010/main" val="3000986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21CB-DEB4-49FE-9E7B-775A2B9F1166}"/>
              </a:ext>
            </a:extLst>
          </p:cNvPr>
          <p:cNvSpPr>
            <a:spLocks noGrp="1"/>
          </p:cNvSpPr>
          <p:nvPr>
            <p:ph type="title"/>
          </p:nvPr>
        </p:nvSpPr>
        <p:spPr/>
        <p:txBody>
          <a:bodyPr/>
          <a:lstStyle/>
          <a:p>
            <a:r>
              <a:rPr lang="en-US" dirty="0"/>
              <a:t>True solutions live under the surface</a:t>
            </a:r>
          </a:p>
        </p:txBody>
      </p:sp>
      <p:sp>
        <p:nvSpPr>
          <p:cNvPr id="3" name="Content Placeholder 2">
            <a:extLst>
              <a:ext uri="{FF2B5EF4-FFF2-40B4-BE49-F238E27FC236}">
                <a16:creationId xmlns:a16="http://schemas.microsoft.com/office/drawing/2014/main" id="{09379CE8-15FA-4DCE-BBF9-13D32033B826}"/>
              </a:ext>
            </a:extLst>
          </p:cNvPr>
          <p:cNvSpPr>
            <a:spLocks noGrp="1"/>
          </p:cNvSpPr>
          <p:nvPr>
            <p:ph idx="1"/>
          </p:nvPr>
        </p:nvSpPr>
        <p:spPr/>
        <p:txBody>
          <a:bodyPr/>
          <a:lstStyle/>
          <a:p>
            <a:pPr marL="285750" indent="-285750">
              <a:buFont typeface="Arial" panose="020B0604020202020204" pitchFamily="34" charset="0"/>
              <a:buChar char="•"/>
            </a:pPr>
            <a:r>
              <a:rPr lang="en-US" dirty="0"/>
              <a:t>Businesses must switch from a “pruning” or surface to a root-cause perspective to clearly understand the core issues. </a:t>
            </a:r>
          </a:p>
          <a:p>
            <a:pPr marL="285750" indent="-285750">
              <a:buFont typeface="Arial" panose="020B0604020202020204" pitchFamily="34" charset="0"/>
              <a:buChar char="•"/>
            </a:pPr>
            <a:r>
              <a:rPr lang="en-US" dirty="0"/>
              <a:t>Building incentive into policy is the only way to address the gaps created by ignorance and apathy. </a:t>
            </a:r>
          </a:p>
        </p:txBody>
      </p:sp>
    </p:spTree>
    <p:extLst>
      <p:ext uri="{BB962C8B-B14F-4D97-AF65-F5344CB8AC3E}">
        <p14:creationId xmlns:p14="http://schemas.microsoft.com/office/powerpoint/2010/main" val="4085862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71E0-46F2-45B1-A5C1-FE800D2F26A2}"/>
              </a:ext>
            </a:extLst>
          </p:cNvPr>
          <p:cNvSpPr>
            <a:spLocks noGrp="1"/>
          </p:cNvSpPr>
          <p:nvPr>
            <p:ph type="title"/>
          </p:nvPr>
        </p:nvSpPr>
        <p:spPr/>
        <p:txBody>
          <a:bodyPr/>
          <a:lstStyle/>
          <a:p>
            <a:r>
              <a:rPr lang="en-US" dirty="0"/>
              <a:t>Policy &amp; Trust</a:t>
            </a:r>
          </a:p>
        </p:txBody>
      </p:sp>
      <p:sp>
        <p:nvSpPr>
          <p:cNvPr id="3" name="Content Placeholder 2">
            <a:extLst>
              <a:ext uri="{FF2B5EF4-FFF2-40B4-BE49-F238E27FC236}">
                <a16:creationId xmlns:a16="http://schemas.microsoft.com/office/drawing/2014/main" id="{4AEFDA38-E756-4DB0-B818-1F92333A2470}"/>
              </a:ext>
            </a:extLst>
          </p:cNvPr>
          <p:cNvSpPr>
            <a:spLocks noGrp="1"/>
          </p:cNvSpPr>
          <p:nvPr>
            <p:ph idx="1"/>
          </p:nvPr>
        </p:nvSpPr>
        <p:spPr>
          <a:xfrm>
            <a:off x="6306208" y="3556748"/>
            <a:ext cx="5332899" cy="2799602"/>
          </a:xfrm>
        </p:spPr>
        <p:txBody>
          <a:bodyPr/>
          <a:lstStyle/>
          <a:p>
            <a:pPr marL="285750" indent="-285750">
              <a:buFont typeface="Arial" panose="020B0604020202020204" pitchFamily="34" charset="0"/>
              <a:buChar char="•"/>
            </a:pPr>
            <a:r>
              <a:rPr lang="en-US" dirty="0"/>
              <a:t>People negatively affected by your policies will know there are issues with the roots of your organization.</a:t>
            </a:r>
          </a:p>
          <a:p>
            <a:pPr marL="285750" indent="-285750">
              <a:buFont typeface="Arial" panose="020B0604020202020204" pitchFamily="34" charset="0"/>
              <a:buChar char="•"/>
            </a:pPr>
            <a:r>
              <a:rPr lang="en-US" dirty="0"/>
              <a:t>Your processes and  policy will determine your diversity. People know where they are not wanted based on policy even if your business is “unaware” of its roots. </a:t>
            </a:r>
          </a:p>
        </p:txBody>
      </p:sp>
      <p:pic>
        <p:nvPicPr>
          <p:cNvPr id="5" name="Trust.png">
            <a:extLst>
              <a:ext uri="{FF2B5EF4-FFF2-40B4-BE49-F238E27FC236}">
                <a16:creationId xmlns:a16="http://schemas.microsoft.com/office/drawing/2014/main" id="{78762A42-E76C-4FE5-89F5-D9FCB503B2BA}"/>
              </a:ext>
            </a:extLst>
          </p:cNvPr>
          <p:cNvPicPr>
            <a:picLocks noGrp="1" noChangeAspect="1"/>
          </p:cNvPicPr>
          <p:nvPr>
            <p:ph type="pic" sz="quarter" idx="13"/>
          </p:nvPr>
        </p:nvPicPr>
        <p:blipFill rotWithShape="1">
          <a:blip r:embed="rId2"/>
          <a:srcRect l="-4599" t="-8669" r="53217" b="-16904"/>
          <a:stretch/>
        </p:blipFill>
        <p:spPr>
          <a:xfrm>
            <a:off x="552893" y="0"/>
            <a:ext cx="4667693" cy="6858000"/>
          </a:xfrm>
          <a:prstGeom prst="rect">
            <a:avLst/>
          </a:prstGeom>
          <a:ln w="12700">
            <a:miter lim="400000"/>
          </a:ln>
        </p:spPr>
      </p:pic>
      <p:grpSp>
        <p:nvGrpSpPr>
          <p:cNvPr id="8" name="Group 7">
            <a:extLst>
              <a:ext uri="{FF2B5EF4-FFF2-40B4-BE49-F238E27FC236}">
                <a16:creationId xmlns:a16="http://schemas.microsoft.com/office/drawing/2014/main" id="{A4FA2E3D-22CB-464D-8741-38B6983C35EB}"/>
              </a:ext>
            </a:extLst>
          </p:cNvPr>
          <p:cNvGrpSpPr/>
          <p:nvPr/>
        </p:nvGrpSpPr>
        <p:grpSpPr>
          <a:xfrm>
            <a:off x="832454" y="5977782"/>
            <a:ext cx="4388132" cy="523220"/>
            <a:chOff x="885616" y="6094740"/>
            <a:chExt cx="4388132" cy="523220"/>
          </a:xfrm>
        </p:grpSpPr>
        <p:sp>
          <p:nvSpPr>
            <p:cNvPr id="6" name="TextBox 5">
              <a:extLst>
                <a:ext uri="{FF2B5EF4-FFF2-40B4-BE49-F238E27FC236}">
                  <a16:creationId xmlns:a16="http://schemas.microsoft.com/office/drawing/2014/main" id="{D8751F06-498F-4DC6-A6D5-B64DF66D6AFA}"/>
                </a:ext>
              </a:extLst>
            </p:cNvPr>
            <p:cNvSpPr txBox="1"/>
            <p:nvPr/>
          </p:nvSpPr>
          <p:spPr>
            <a:xfrm>
              <a:off x="885616" y="6094740"/>
              <a:ext cx="2655025" cy="523220"/>
            </a:xfrm>
            <a:prstGeom prst="rect">
              <a:avLst/>
            </a:prstGeom>
            <a:noFill/>
          </p:spPr>
          <p:txBody>
            <a:bodyPr wrap="square" numCol="1" rtlCol="0">
              <a:spAutoFit/>
            </a:bodyPr>
            <a:lstStyle/>
            <a:p>
              <a:pPr algn="ctr"/>
              <a:r>
                <a:rPr lang="en-US" sz="1400" b="1" dirty="0">
                  <a:solidFill>
                    <a:schemeClr val="tx1">
                      <a:lumMod val="95000"/>
                      <a:lumOff val="5000"/>
                    </a:schemeClr>
                  </a:solidFill>
                  <a:latin typeface="Bahnschrift SemiCondensed" panose="020B0502040204020203" pitchFamily="34" charset="0"/>
                </a:rPr>
                <a:t>Fruit/Leaves – </a:t>
              </a:r>
              <a:r>
                <a:rPr lang="en-US" sz="1400" dirty="0">
                  <a:solidFill>
                    <a:schemeClr val="tx1">
                      <a:lumMod val="95000"/>
                      <a:lumOff val="5000"/>
                    </a:schemeClr>
                  </a:solidFill>
                  <a:latin typeface="Bahnschrift SemiCondensed" panose="020B0502040204020203" pitchFamily="34" charset="0"/>
                </a:rPr>
                <a:t>Outcomes</a:t>
              </a:r>
            </a:p>
            <a:p>
              <a:pPr algn="ctr"/>
              <a:r>
                <a:rPr lang="en-US" sz="1400" b="1" dirty="0">
                  <a:solidFill>
                    <a:schemeClr val="tx1">
                      <a:lumMod val="95000"/>
                      <a:lumOff val="5000"/>
                    </a:schemeClr>
                  </a:solidFill>
                  <a:latin typeface="Bahnschrift SemiCondensed" panose="020B0502040204020203" pitchFamily="34" charset="0"/>
                </a:rPr>
                <a:t>Branches – </a:t>
              </a:r>
              <a:r>
                <a:rPr lang="en-US" sz="1400" dirty="0">
                  <a:solidFill>
                    <a:schemeClr val="tx1">
                      <a:lumMod val="95000"/>
                      <a:lumOff val="5000"/>
                    </a:schemeClr>
                  </a:solidFill>
                  <a:latin typeface="Bahnschrift SemiCondensed" panose="020B0502040204020203" pitchFamily="34" charset="0"/>
                </a:rPr>
                <a:t>Possibility/Access</a:t>
              </a:r>
            </a:p>
          </p:txBody>
        </p:sp>
        <p:sp>
          <p:nvSpPr>
            <p:cNvPr id="7" name="TextBox 6">
              <a:extLst>
                <a:ext uri="{FF2B5EF4-FFF2-40B4-BE49-F238E27FC236}">
                  <a16:creationId xmlns:a16="http://schemas.microsoft.com/office/drawing/2014/main" id="{834C0DD3-E526-49A7-A488-E9070C0F5A05}"/>
                </a:ext>
              </a:extLst>
            </p:cNvPr>
            <p:cNvSpPr txBox="1"/>
            <p:nvPr/>
          </p:nvSpPr>
          <p:spPr>
            <a:xfrm>
              <a:off x="3700128" y="6094740"/>
              <a:ext cx="1573620" cy="523220"/>
            </a:xfrm>
            <a:prstGeom prst="rect">
              <a:avLst/>
            </a:prstGeom>
            <a:noFill/>
          </p:spPr>
          <p:txBody>
            <a:bodyPr wrap="square" numCol="1" rtlCol="0">
              <a:spAutoFit/>
            </a:bodyPr>
            <a:lstStyle/>
            <a:p>
              <a:pPr algn="ctr"/>
              <a:r>
                <a:rPr lang="en-US" sz="1400" b="1" dirty="0">
                  <a:solidFill>
                    <a:schemeClr val="tx1">
                      <a:lumMod val="95000"/>
                      <a:lumOff val="5000"/>
                    </a:schemeClr>
                  </a:solidFill>
                  <a:latin typeface="Bahnschrift SemiCondensed" panose="020B0502040204020203" pitchFamily="34" charset="0"/>
                </a:rPr>
                <a:t>Trunk – </a:t>
              </a:r>
              <a:r>
                <a:rPr lang="en-US" sz="1400" dirty="0">
                  <a:solidFill>
                    <a:schemeClr val="tx1">
                      <a:lumMod val="95000"/>
                      <a:lumOff val="5000"/>
                    </a:schemeClr>
                  </a:solidFill>
                  <a:latin typeface="Bahnschrift SemiCondensed" panose="020B0502040204020203" pitchFamily="34" charset="0"/>
                </a:rPr>
                <a:t>Intent</a:t>
              </a:r>
            </a:p>
            <a:p>
              <a:pPr algn="ctr"/>
              <a:r>
                <a:rPr lang="en-US" sz="1400" b="1" dirty="0">
                  <a:solidFill>
                    <a:schemeClr val="tx1">
                      <a:lumMod val="95000"/>
                      <a:lumOff val="5000"/>
                    </a:schemeClr>
                  </a:solidFill>
                  <a:latin typeface="Bahnschrift SemiCondensed" panose="020B0502040204020203" pitchFamily="34" charset="0"/>
                </a:rPr>
                <a:t>Roots - </a:t>
              </a:r>
              <a:r>
                <a:rPr lang="en-US" sz="1400" dirty="0">
                  <a:solidFill>
                    <a:schemeClr val="tx1">
                      <a:lumMod val="95000"/>
                      <a:lumOff val="5000"/>
                    </a:schemeClr>
                  </a:solidFill>
                  <a:latin typeface="Bahnschrift SemiCondensed" panose="020B0502040204020203" pitchFamily="34" charset="0"/>
                </a:rPr>
                <a:t>Integrity</a:t>
              </a:r>
              <a:endParaRPr lang="en-US" sz="1400" b="1" dirty="0">
                <a:solidFill>
                  <a:schemeClr val="tx1">
                    <a:lumMod val="95000"/>
                    <a:lumOff val="5000"/>
                  </a:schemeClr>
                </a:solidFill>
                <a:latin typeface="Bahnschrift SemiCondensed" panose="020B0502040204020203" pitchFamily="34" charset="0"/>
              </a:endParaRPr>
            </a:p>
          </p:txBody>
        </p:sp>
      </p:grpSp>
    </p:spTree>
    <p:extLst>
      <p:ext uri="{BB962C8B-B14F-4D97-AF65-F5344CB8AC3E}">
        <p14:creationId xmlns:p14="http://schemas.microsoft.com/office/powerpoint/2010/main" val="393796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6846B9-82D7-476E-8C03-3F9763C4B565}"/>
              </a:ext>
            </a:extLst>
          </p:cNvPr>
          <p:cNvPicPr>
            <a:picLocks noChangeAspect="1"/>
          </p:cNvPicPr>
          <p:nvPr/>
        </p:nvPicPr>
        <p:blipFill rotWithShape="1">
          <a:blip r:embed="rId2"/>
          <a:srcRect t="83312"/>
          <a:stretch/>
        </p:blipFill>
        <p:spPr>
          <a:xfrm>
            <a:off x="1355316" y="2457680"/>
            <a:ext cx="4588284" cy="617354"/>
          </a:xfrm>
          <a:prstGeom prst="rect">
            <a:avLst/>
          </a:prstGeom>
        </p:spPr>
      </p:pic>
      <p:sp>
        <p:nvSpPr>
          <p:cNvPr id="3" name="Title 2">
            <a:extLst>
              <a:ext uri="{FF2B5EF4-FFF2-40B4-BE49-F238E27FC236}">
                <a16:creationId xmlns:a16="http://schemas.microsoft.com/office/drawing/2014/main" id="{7C9469CB-1E93-4060-A7C4-EA74C999971C}"/>
              </a:ext>
            </a:extLst>
          </p:cNvPr>
          <p:cNvSpPr>
            <a:spLocks noGrp="1"/>
          </p:cNvSpPr>
          <p:nvPr>
            <p:ph type="title"/>
          </p:nvPr>
        </p:nvSpPr>
        <p:spPr>
          <a:xfrm>
            <a:off x="6911162" y="2564021"/>
            <a:ext cx="4863053" cy="1410686"/>
          </a:xfrm>
        </p:spPr>
        <p:txBody>
          <a:bodyPr/>
          <a:lstStyle/>
          <a:p>
            <a:r>
              <a:rPr lang="en-US" dirty="0"/>
              <a:t>Policy Discussions </a:t>
            </a:r>
            <a:br>
              <a:rPr lang="en-US" dirty="0"/>
            </a:br>
            <a:r>
              <a:rPr lang="en-US" dirty="0"/>
              <a:t>on Social Media</a:t>
            </a:r>
          </a:p>
        </p:txBody>
      </p:sp>
      <p:pic>
        <p:nvPicPr>
          <p:cNvPr id="7" name="Picture Placeholder 3" descr="Picture Placeholder 3">
            <a:extLst>
              <a:ext uri="{FF2B5EF4-FFF2-40B4-BE49-F238E27FC236}">
                <a16:creationId xmlns:a16="http://schemas.microsoft.com/office/drawing/2014/main" id="{8758B62E-4E32-4AE2-A5FF-7A792EF2B119}"/>
              </a:ext>
            </a:extLst>
          </p:cNvPr>
          <p:cNvPicPr>
            <a:picLocks noGrp="1" noChangeAspect="1"/>
          </p:cNvPicPr>
          <p:nvPr>
            <p:ph type="pic" sz="quarter" idx="13"/>
          </p:nvPr>
        </p:nvPicPr>
        <p:blipFill rotWithShape="1">
          <a:blip r:embed="rId3"/>
          <a:srcRect t="3214" b="76038"/>
          <a:stretch/>
        </p:blipFill>
        <p:spPr>
          <a:xfrm>
            <a:off x="1355317" y="501650"/>
            <a:ext cx="4588284" cy="1956030"/>
          </a:xfrm>
          <a:prstGeom prst="rect">
            <a:avLst/>
          </a:prstGeom>
        </p:spPr>
      </p:pic>
      <p:pic>
        <p:nvPicPr>
          <p:cNvPr id="8" name="Picture Placeholder 3" descr="Picture Placeholder 3">
            <a:extLst>
              <a:ext uri="{FF2B5EF4-FFF2-40B4-BE49-F238E27FC236}">
                <a16:creationId xmlns:a16="http://schemas.microsoft.com/office/drawing/2014/main" id="{C141F01D-EB5D-46B1-B031-5A0D87632C22}"/>
              </a:ext>
            </a:extLst>
          </p:cNvPr>
          <p:cNvPicPr>
            <a:picLocks noChangeAspect="1"/>
          </p:cNvPicPr>
          <p:nvPr/>
        </p:nvPicPr>
        <p:blipFill rotWithShape="1">
          <a:blip r:embed="rId3"/>
          <a:srcRect t="65177" r="1193" b="7674"/>
          <a:stretch/>
        </p:blipFill>
        <p:spPr>
          <a:xfrm>
            <a:off x="1236491" y="3269364"/>
            <a:ext cx="5468008" cy="3086986"/>
          </a:xfrm>
          <a:prstGeom prst="rect">
            <a:avLst/>
          </a:prstGeom>
        </p:spPr>
      </p:pic>
      <p:cxnSp>
        <p:nvCxnSpPr>
          <p:cNvPr id="14" name="Straight Connector 13">
            <a:extLst>
              <a:ext uri="{FF2B5EF4-FFF2-40B4-BE49-F238E27FC236}">
                <a16:creationId xmlns:a16="http://schemas.microsoft.com/office/drawing/2014/main" id="{AB414F2B-3AD3-4D47-9A26-A328B2BE3FEC}"/>
              </a:ext>
            </a:extLst>
          </p:cNvPr>
          <p:cNvCxnSpPr>
            <a:cxnSpLocks/>
          </p:cNvCxnSpPr>
          <p:nvPr/>
        </p:nvCxnSpPr>
        <p:spPr>
          <a:xfrm>
            <a:off x="2573080" y="3479453"/>
            <a:ext cx="584188" cy="0"/>
          </a:xfrm>
          <a:prstGeom prst="line">
            <a:avLst/>
          </a:prstGeom>
          <a:ln w="136525">
            <a:solidFill>
              <a:srgbClr val="ECED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42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Picture Placeholder 3">
            <a:extLst>
              <a:ext uri="{FF2B5EF4-FFF2-40B4-BE49-F238E27FC236}">
                <a16:creationId xmlns:a16="http://schemas.microsoft.com/office/drawing/2014/main" id="{3251A5C9-570F-482E-B077-F0375407951D}"/>
              </a:ext>
            </a:extLst>
          </p:cNvPr>
          <p:cNvPicPr>
            <a:picLocks noGrp="1" noChangeAspect="1"/>
          </p:cNvPicPr>
          <p:nvPr>
            <p:ph type="pic" sz="quarter" idx="13"/>
          </p:nvPr>
        </p:nvPicPr>
        <p:blipFill rotWithShape="1">
          <a:blip r:embed="rId2"/>
          <a:srcRect t="69029" r="1193" b="12504"/>
          <a:stretch/>
        </p:blipFill>
        <p:spPr>
          <a:xfrm>
            <a:off x="779290" y="3370373"/>
            <a:ext cx="5468009" cy="2099930"/>
          </a:xfrm>
          <a:prstGeom prst="rect">
            <a:avLst/>
          </a:prstGeom>
        </p:spPr>
      </p:pic>
      <p:pic>
        <p:nvPicPr>
          <p:cNvPr id="6" name="Picture Placeholder 3" descr="Picture Placeholder 3">
            <a:extLst>
              <a:ext uri="{FF2B5EF4-FFF2-40B4-BE49-F238E27FC236}">
                <a16:creationId xmlns:a16="http://schemas.microsoft.com/office/drawing/2014/main" id="{AF541049-9BDC-4FD5-ADF4-5BC4F48E774A}"/>
              </a:ext>
            </a:extLst>
          </p:cNvPr>
          <p:cNvPicPr>
            <a:picLocks noChangeAspect="1"/>
          </p:cNvPicPr>
          <p:nvPr/>
        </p:nvPicPr>
        <p:blipFill rotWithShape="1">
          <a:blip r:embed="rId2"/>
          <a:srcRect t="2920" r="1192" b="88541"/>
          <a:stretch/>
        </p:blipFill>
        <p:spPr>
          <a:xfrm>
            <a:off x="779290" y="2298361"/>
            <a:ext cx="5468009" cy="971003"/>
          </a:xfrm>
          <a:prstGeom prst="rect">
            <a:avLst/>
          </a:prstGeom>
        </p:spPr>
      </p:pic>
      <p:sp>
        <p:nvSpPr>
          <p:cNvPr id="10" name="Title 2">
            <a:extLst>
              <a:ext uri="{FF2B5EF4-FFF2-40B4-BE49-F238E27FC236}">
                <a16:creationId xmlns:a16="http://schemas.microsoft.com/office/drawing/2014/main" id="{5ADFB663-9900-4E0B-A134-3ED63074D6E9}"/>
              </a:ext>
            </a:extLst>
          </p:cNvPr>
          <p:cNvSpPr txBox="1">
            <a:spLocks/>
          </p:cNvSpPr>
          <p:nvPr/>
        </p:nvSpPr>
        <p:spPr>
          <a:xfrm>
            <a:off x="6911162" y="2564021"/>
            <a:ext cx="4863053" cy="1410686"/>
          </a:xfrm>
          <a:prstGeom prst="rect">
            <a:avLst/>
          </a:prstGeom>
        </p:spPr>
        <p:txBody>
          <a:bodyPr anchor="b"/>
          <a:lstStyle>
            <a:lvl1pPr algn="l" defTabSz="914400" rtl="0" eaLnBrk="1" latinLnBrk="0" hangingPunct="1">
              <a:lnSpc>
                <a:spcPct val="90000"/>
              </a:lnSpc>
              <a:spcBef>
                <a:spcPct val="0"/>
              </a:spcBef>
              <a:buNone/>
              <a:defRPr sz="4200" kern="1200">
                <a:solidFill>
                  <a:srgbClr val="1B476B"/>
                </a:solidFill>
                <a:latin typeface="Bahnschrift SEMIBOLD SemiCondensed" panose="020B0502040204020203" pitchFamily="34" charset="0"/>
                <a:ea typeface="+mj-ea"/>
                <a:cs typeface="+mj-cs"/>
              </a:defRPr>
            </a:lvl1pPr>
          </a:lstStyle>
          <a:p>
            <a:r>
              <a:rPr lang="en-US" dirty="0"/>
              <a:t>Policy Discussions </a:t>
            </a:r>
            <a:br>
              <a:rPr lang="en-US" dirty="0"/>
            </a:br>
            <a:r>
              <a:rPr lang="en-US" dirty="0"/>
              <a:t>on Social Media</a:t>
            </a:r>
          </a:p>
        </p:txBody>
      </p:sp>
      <p:cxnSp>
        <p:nvCxnSpPr>
          <p:cNvPr id="17" name="Straight Connector 16">
            <a:extLst>
              <a:ext uri="{FF2B5EF4-FFF2-40B4-BE49-F238E27FC236}">
                <a16:creationId xmlns:a16="http://schemas.microsoft.com/office/drawing/2014/main" id="{211C6E4D-768C-4495-8DD7-A85FF4127E6F}"/>
              </a:ext>
            </a:extLst>
          </p:cNvPr>
          <p:cNvCxnSpPr>
            <a:cxnSpLocks/>
          </p:cNvCxnSpPr>
          <p:nvPr/>
        </p:nvCxnSpPr>
        <p:spPr>
          <a:xfrm>
            <a:off x="2107253" y="3677861"/>
            <a:ext cx="584188"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9A21CF-2625-4E93-BDE2-99B2ECBD8397}"/>
              </a:ext>
            </a:extLst>
          </p:cNvPr>
          <p:cNvCxnSpPr>
            <a:cxnSpLocks/>
          </p:cNvCxnSpPr>
          <p:nvPr/>
        </p:nvCxnSpPr>
        <p:spPr>
          <a:xfrm>
            <a:off x="2133131" y="2789339"/>
            <a:ext cx="696332"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0F9114-0AAE-4357-9484-0D655B233A90}"/>
              </a:ext>
            </a:extLst>
          </p:cNvPr>
          <p:cNvCxnSpPr>
            <a:cxnSpLocks/>
          </p:cNvCxnSpPr>
          <p:nvPr/>
        </p:nvCxnSpPr>
        <p:spPr>
          <a:xfrm>
            <a:off x="2046868" y="2530544"/>
            <a:ext cx="860235"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212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Picture Placeholder 3">
            <a:extLst>
              <a:ext uri="{FF2B5EF4-FFF2-40B4-BE49-F238E27FC236}">
                <a16:creationId xmlns:a16="http://schemas.microsoft.com/office/drawing/2014/main" id="{10ABCA1D-D88A-43A6-8A55-B5A1A7AB16ED}"/>
              </a:ext>
            </a:extLst>
          </p:cNvPr>
          <p:cNvPicPr>
            <a:picLocks noGrp="1" noChangeAspect="1"/>
          </p:cNvPicPr>
          <p:nvPr>
            <p:ph type="pic" sz="quarter" idx="13"/>
          </p:nvPr>
        </p:nvPicPr>
        <p:blipFill rotWithShape="1">
          <a:blip r:embed="rId2"/>
          <a:srcRect t="3012" r="1193" b="83616"/>
          <a:stretch/>
        </p:blipFill>
        <p:spPr>
          <a:xfrm>
            <a:off x="779291" y="1793466"/>
            <a:ext cx="5468008" cy="1520456"/>
          </a:xfrm>
          <a:prstGeom prst="rect">
            <a:avLst/>
          </a:prstGeom>
        </p:spPr>
      </p:pic>
      <p:pic>
        <p:nvPicPr>
          <p:cNvPr id="6" name="Picture Placeholder 3" descr="Picture Placeholder 3">
            <a:extLst>
              <a:ext uri="{FF2B5EF4-FFF2-40B4-BE49-F238E27FC236}">
                <a16:creationId xmlns:a16="http://schemas.microsoft.com/office/drawing/2014/main" id="{273E15B8-913F-44F9-B65F-C8EA7E9B2899}"/>
              </a:ext>
            </a:extLst>
          </p:cNvPr>
          <p:cNvPicPr>
            <a:picLocks noChangeAspect="1"/>
          </p:cNvPicPr>
          <p:nvPr/>
        </p:nvPicPr>
        <p:blipFill rotWithShape="1">
          <a:blip r:embed="rId2"/>
          <a:srcRect t="29662" r="1193" b="48645"/>
          <a:stretch/>
        </p:blipFill>
        <p:spPr>
          <a:xfrm>
            <a:off x="779291" y="3494674"/>
            <a:ext cx="5468008" cy="2466755"/>
          </a:xfrm>
          <a:prstGeom prst="rect">
            <a:avLst/>
          </a:prstGeom>
        </p:spPr>
      </p:pic>
      <p:sp>
        <p:nvSpPr>
          <p:cNvPr id="11" name="Title 2">
            <a:extLst>
              <a:ext uri="{FF2B5EF4-FFF2-40B4-BE49-F238E27FC236}">
                <a16:creationId xmlns:a16="http://schemas.microsoft.com/office/drawing/2014/main" id="{EEDCC829-77F4-4436-A666-82CA842C46CC}"/>
              </a:ext>
            </a:extLst>
          </p:cNvPr>
          <p:cNvSpPr txBox="1">
            <a:spLocks/>
          </p:cNvSpPr>
          <p:nvPr/>
        </p:nvSpPr>
        <p:spPr>
          <a:xfrm>
            <a:off x="6911162" y="2564021"/>
            <a:ext cx="4863053" cy="1410686"/>
          </a:xfrm>
          <a:prstGeom prst="rect">
            <a:avLst/>
          </a:prstGeom>
        </p:spPr>
        <p:txBody>
          <a:bodyPr anchor="b"/>
          <a:lstStyle>
            <a:lvl1pPr algn="l" defTabSz="914400" rtl="0" eaLnBrk="1" latinLnBrk="0" hangingPunct="1">
              <a:lnSpc>
                <a:spcPct val="90000"/>
              </a:lnSpc>
              <a:spcBef>
                <a:spcPct val="0"/>
              </a:spcBef>
              <a:buNone/>
              <a:defRPr sz="4200" kern="1200">
                <a:solidFill>
                  <a:srgbClr val="1B476B"/>
                </a:solidFill>
                <a:latin typeface="Bahnschrift SEMIBOLD SemiCondensed" panose="020B0502040204020203" pitchFamily="34" charset="0"/>
                <a:ea typeface="+mj-ea"/>
                <a:cs typeface="+mj-cs"/>
              </a:defRPr>
            </a:lvl1pPr>
          </a:lstStyle>
          <a:p>
            <a:r>
              <a:rPr lang="en-US" dirty="0"/>
              <a:t>Policy Discussions </a:t>
            </a:r>
            <a:br>
              <a:rPr lang="en-US" dirty="0"/>
            </a:br>
            <a:r>
              <a:rPr lang="en-US" dirty="0"/>
              <a:t>on Social Media</a:t>
            </a:r>
          </a:p>
        </p:txBody>
      </p:sp>
      <p:cxnSp>
        <p:nvCxnSpPr>
          <p:cNvPr id="13" name="Straight Connector 12">
            <a:extLst>
              <a:ext uri="{FF2B5EF4-FFF2-40B4-BE49-F238E27FC236}">
                <a16:creationId xmlns:a16="http://schemas.microsoft.com/office/drawing/2014/main" id="{4B796014-5B7A-4503-AFD3-CEB54B9D4772}"/>
              </a:ext>
            </a:extLst>
          </p:cNvPr>
          <p:cNvCxnSpPr>
            <a:cxnSpLocks/>
          </p:cNvCxnSpPr>
          <p:nvPr/>
        </p:nvCxnSpPr>
        <p:spPr>
          <a:xfrm>
            <a:off x="2107253" y="3729617"/>
            <a:ext cx="584188"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EC695B-8590-4B11-BA6A-32014D1AE1BB}"/>
              </a:ext>
            </a:extLst>
          </p:cNvPr>
          <p:cNvCxnSpPr>
            <a:cxnSpLocks/>
          </p:cNvCxnSpPr>
          <p:nvPr/>
        </p:nvCxnSpPr>
        <p:spPr>
          <a:xfrm>
            <a:off x="2003736" y="2168238"/>
            <a:ext cx="1050015" cy="0"/>
          </a:xfrm>
          <a:prstGeom prst="line">
            <a:avLst/>
          </a:prstGeom>
          <a:ln w="152400">
            <a:solidFill>
              <a:srgbClr val="ECED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483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Picture Placeholder 3">
            <a:extLst>
              <a:ext uri="{FF2B5EF4-FFF2-40B4-BE49-F238E27FC236}">
                <a16:creationId xmlns:a16="http://schemas.microsoft.com/office/drawing/2014/main" id="{A25DE1EC-0F21-4204-AFAC-B1C9E683D6DE}"/>
              </a:ext>
            </a:extLst>
          </p:cNvPr>
          <p:cNvPicPr>
            <a:picLocks noGrp="1" noChangeAspect="1"/>
          </p:cNvPicPr>
          <p:nvPr>
            <p:ph type="pic" sz="quarter" idx="13"/>
          </p:nvPr>
        </p:nvPicPr>
        <p:blipFill rotWithShape="1">
          <a:blip r:embed="rId2"/>
          <a:srcRect t="24239" r="1193" b="63138"/>
          <a:stretch/>
        </p:blipFill>
        <p:spPr>
          <a:xfrm>
            <a:off x="624449" y="193798"/>
            <a:ext cx="5468009" cy="1435395"/>
          </a:xfrm>
          <a:prstGeom prst="rect">
            <a:avLst/>
          </a:prstGeom>
        </p:spPr>
      </p:pic>
      <p:pic>
        <p:nvPicPr>
          <p:cNvPr id="6" name="Picture Placeholder 3" descr="Picture Placeholder 3">
            <a:extLst>
              <a:ext uri="{FF2B5EF4-FFF2-40B4-BE49-F238E27FC236}">
                <a16:creationId xmlns:a16="http://schemas.microsoft.com/office/drawing/2014/main" id="{AA29E78E-0DE4-4039-B661-EE17E8AE559B}"/>
              </a:ext>
            </a:extLst>
          </p:cNvPr>
          <p:cNvPicPr>
            <a:picLocks noChangeAspect="1"/>
          </p:cNvPicPr>
          <p:nvPr/>
        </p:nvPicPr>
        <p:blipFill rotWithShape="1">
          <a:blip r:embed="rId2"/>
          <a:srcRect t="40012" r="1193" b="15449"/>
          <a:stretch/>
        </p:blipFill>
        <p:spPr>
          <a:xfrm>
            <a:off x="624449" y="1638620"/>
            <a:ext cx="5468009" cy="5064534"/>
          </a:xfrm>
          <a:prstGeom prst="rect">
            <a:avLst/>
          </a:prstGeom>
        </p:spPr>
      </p:pic>
      <p:sp>
        <p:nvSpPr>
          <p:cNvPr id="9" name="Title 2">
            <a:extLst>
              <a:ext uri="{FF2B5EF4-FFF2-40B4-BE49-F238E27FC236}">
                <a16:creationId xmlns:a16="http://schemas.microsoft.com/office/drawing/2014/main" id="{9E3707D5-5B71-4115-B317-E454AE58FF61}"/>
              </a:ext>
            </a:extLst>
          </p:cNvPr>
          <p:cNvSpPr txBox="1">
            <a:spLocks/>
          </p:cNvSpPr>
          <p:nvPr/>
        </p:nvSpPr>
        <p:spPr>
          <a:xfrm>
            <a:off x="6911162" y="2564021"/>
            <a:ext cx="4863053" cy="1109621"/>
          </a:xfrm>
          <a:prstGeom prst="rect">
            <a:avLst/>
          </a:prstGeom>
        </p:spPr>
        <p:txBody>
          <a:bodyPr anchor="b"/>
          <a:lstStyle>
            <a:lvl1pPr algn="l" defTabSz="914400" rtl="0" eaLnBrk="1" latinLnBrk="0" hangingPunct="1">
              <a:lnSpc>
                <a:spcPct val="90000"/>
              </a:lnSpc>
              <a:spcBef>
                <a:spcPct val="0"/>
              </a:spcBef>
              <a:buNone/>
              <a:defRPr sz="4200" kern="1200">
                <a:solidFill>
                  <a:srgbClr val="1B476B"/>
                </a:solidFill>
                <a:latin typeface="Bahnschrift SEMIBOLD SemiCondensed" panose="020B0502040204020203" pitchFamily="34" charset="0"/>
                <a:ea typeface="+mj-ea"/>
                <a:cs typeface="+mj-cs"/>
              </a:defRPr>
            </a:lvl1pPr>
          </a:lstStyle>
          <a:p>
            <a:r>
              <a:rPr lang="en-US" dirty="0"/>
              <a:t>We see the results</a:t>
            </a:r>
          </a:p>
        </p:txBody>
      </p:sp>
      <p:cxnSp>
        <p:nvCxnSpPr>
          <p:cNvPr id="10" name="Straight Connector 9">
            <a:extLst>
              <a:ext uri="{FF2B5EF4-FFF2-40B4-BE49-F238E27FC236}">
                <a16:creationId xmlns:a16="http://schemas.microsoft.com/office/drawing/2014/main" id="{42D23B8C-5638-413A-84F7-C934F53A306F}"/>
              </a:ext>
            </a:extLst>
          </p:cNvPr>
          <p:cNvCxnSpPr>
            <a:cxnSpLocks/>
          </p:cNvCxnSpPr>
          <p:nvPr/>
        </p:nvCxnSpPr>
        <p:spPr>
          <a:xfrm>
            <a:off x="2115879" y="468692"/>
            <a:ext cx="584188"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00B545-AFA4-47AC-AB6D-31E0F9B72A0A}"/>
              </a:ext>
            </a:extLst>
          </p:cNvPr>
          <p:cNvCxnSpPr>
            <a:cxnSpLocks/>
          </p:cNvCxnSpPr>
          <p:nvPr/>
        </p:nvCxnSpPr>
        <p:spPr>
          <a:xfrm>
            <a:off x="2012363" y="706514"/>
            <a:ext cx="687704"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FEDBE7-B081-4685-9EC0-90B7761AADB6}"/>
              </a:ext>
            </a:extLst>
          </p:cNvPr>
          <p:cNvCxnSpPr>
            <a:cxnSpLocks/>
          </p:cNvCxnSpPr>
          <p:nvPr/>
        </p:nvCxnSpPr>
        <p:spPr>
          <a:xfrm>
            <a:off x="1934725" y="1879047"/>
            <a:ext cx="584188"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43EED969-E678-42A2-87A3-0550A681221B}"/>
              </a:ext>
            </a:extLst>
          </p:cNvPr>
          <p:cNvSpPr>
            <a:spLocks noGrp="1"/>
          </p:cNvSpPr>
          <p:nvPr>
            <p:ph idx="1"/>
          </p:nvPr>
        </p:nvSpPr>
        <p:spPr>
          <a:xfrm>
            <a:off x="6776054" y="3866146"/>
            <a:ext cx="4863053" cy="2490203"/>
          </a:xfrm>
        </p:spPr>
        <p:txBody>
          <a:bodyPr/>
          <a:lstStyle/>
          <a:p>
            <a:r>
              <a:rPr lang="en-US" dirty="0"/>
              <a:t>In conclusion, people who are affected by policy can see when it’s unfair, so when investigating or developing policy we need to be sure everyone affected has a voice in the process. </a:t>
            </a:r>
          </a:p>
        </p:txBody>
      </p:sp>
    </p:spTree>
    <p:extLst>
      <p:ext uri="{BB962C8B-B14F-4D97-AF65-F5344CB8AC3E}">
        <p14:creationId xmlns:p14="http://schemas.microsoft.com/office/powerpoint/2010/main" val="59529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AEF035-E368-4948-BD2D-AEE1708CE2DB}"/>
              </a:ext>
            </a:extLst>
          </p:cNvPr>
          <p:cNvSpPr txBox="1"/>
          <p:nvPr/>
        </p:nvSpPr>
        <p:spPr>
          <a:xfrm>
            <a:off x="951213" y="3469724"/>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ONE</a:t>
            </a:r>
          </a:p>
        </p:txBody>
      </p:sp>
      <p:sp>
        <p:nvSpPr>
          <p:cNvPr id="8" name="TextBox 7">
            <a:extLst>
              <a:ext uri="{FF2B5EF4-FFF2-40B4-BE49-F238E27FC236}">
                <a16:creationId xmlns:a16="http://schemas.microsoft.com/office/drawing/2014/main" id="{9768F1B4-6FD4-45D0-A4A9-D17C6C261194}"/>
              </a:ext>
            </a:extLst>
          </p:cNvPr>
          <p:cNvSpPr txBox="1"/>
          <p:nvPr/>
        </p:nvSpPr>
        <p:spPr>
          <a:xfrm>
            <a:off x="924936" y="3673350"/>
            <a:ext cx="1597573" cy="461665"/>
          </a:xfrm>
          <a:prstGeom prst="rect">
            <a:avLst/>
          </a:prstGeom>
          <a:noFill/>
        </p:spPr>
        <p:txBody>
          <a:bodyPr wrap="square" rtlCol="0">
            <a:spAutoFit/>
          </a:bodyPr>
          <a:lstStyle/>
          <a:p>
            <a:r>
              <a:rPr lang="en-US" sz="2400">
                <a:solidFill>
                  <a:srgbClr val="1B476B"/>
                </a:solidFill>
                <a:latin typeface="Bahnschrift Bold" panose="020B0502040204020203" pitchFamily="34" charset="0"/>
              </a:rPr>
              <a:t>PEOPLE</a:t>
            </a:r>
          </a:p>
        </p:txBody>
      </p:sp>
      <p:sp>
        <p:nvSpPr>
          <p:cNvPr id="10" name="Content Placeholder 2">
            <a:extLst>
              <a:ext uri="{FF2B5EF4-FFF2-40B4-BE49-F238E27FC236}">
                <a16:creationId xmlns:a16="http://schemas.microsoft.com/office/drawing/2014/main" id="{6E34B3FA-C050-4FB2-A4C9-E1E4460CD521}"/>
              </a:ext>
            </a:extLst>
          </p:cNvPr>
          <p:cNvSpPr>
            <a:spLocks noGrp="1"/>
          </p:cNvSpPr>
          <p:nvPr>
            <p:ph idx="1"/>
          </p:nvPr>
        </p:nvSpPr>
        <p:spPr>
          <a:xfrm>
            <a:off x="898660" y="4336755"/>
            <a:ext cx="1587801" cy="1977943"/>
          </a:xfrm>
        </p:spPr>
        <p:txBody>
          <a:bodyPr/>
          <a:lstStyle/>
          <a:p>
            <a:r>
              <a:rPr lang="en-US" sz="1400" i="1"/>
              <a:t>February 3, 2021</a:t>
            </a:r>
          </a:p>
          <a:p>
            <a:r>
              <a:rPr lang="en-US" sz="1600"/>
              <a:t>The importance of organizational culture with the people in the center.</a:t>
            </a:r>
          </a:p>
        </p:txBody>
      </p:sp>
      <p:sp>
        <p:nvSpPr>
          <p:cNvPr id="12" name="TextBox 11">
            <a:extLst>
              <a:ext uri="{FF2B5EF4-FFF2-40B4-BE49-F238E27FC236}">
                <a16:creationId xmlns:a16="http://schemas.microsoft.com/office/drawing/2014/main" id="{E2785EBE-6A0B-416E-B566-EBD77C72EE35}"/>
              </a:ext>
            </a:extLst>
          </p:cNvPr>
          <p:cNvSpPr txBox="1"/>
          <p:nvPr/>
        </p:nvSpPr>
        <p:spPr>
          <a:xfrm>
            <a:off x="3026372" y="3480744"/>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a:t>
            </a:r>
            <a:r>
              <a:rPr lang="en-US" sz="960" kern="0" spc="200">
                <a:solidFill>
                  <a:srgbClr val="EF8A25"/>
                </a:solidFill>
                <a:latin typeface="Bahnschrift SemiBold" panose="020B0502040204020203" pitchFamily="34" charset="0"/>
              </a:rPr>
              <a:t>TWO</a:t>
            </a:r>
            <a:endParaRPr lang="en-US" sz="960" kern="0" spc="200" baseline="0">
              <a:solidFill>
                <a:srgbClr val="EF8A25"/>
              </a:solidFill>
              <a:latin typeface="Bahnschrift SemiBold" panose="020B0502040204020203" pitchFamily="34" charset="0"/>
            </a:endParaRPr>
          </a:p>
        </p:txBody>
      </p:sp>
      <p:sp>
        <p:nvSpPr>
          <p:cNvPr id="13" name="TextBox 12">
            <a:extLst>
              <a:ext uri="{FF2B5EF4-FFF2-40B4-BE49-F238E27FC236}">
                <a16:creationId xmlns:a16="http://schemas.microsoft.com/office/drawing/2014/main" id="{E4138135-6BD1-4C33-B2E2-88D6ADCFA4EE}"/>
              </a:ext>
            </a:extLst>
          </p:cNvPr>
          <p:cNvSpPr txBox="1"/>
          <p:nvPr/>
        </p:nvSpPr>
        <p:spPr>
          <a:xfrm>
            <a:off x="3000095" y="3684370"/>
            <a:ext cx="1597573" cy="461665"/>
          </a:xfrm>
          <a:prstGeom prst="rect">
            <a:avLst/>
          </a:prstGeom>
          <a:noFill/>
        </p:spPr>
        <p:txBody>
          <a:bodyPr wrap="square" rtlCol="0">
            <a:spAutoFit/>
          </a:bodyPr>
          <a:lstStyle/>
          <a:p>
            <a:r>
              <a:rPr lang="en-US" sz="2400">
                <a:solidFill>
                  <a:srgbClr val="1B476B"/>
                </a:solidFill>
                <a:latin typeface="Bahnschrift Bold" panose="020B0502040204020203" pitchFamily="34" charset="0"/>
              </a:rPr>
              <a:t>PRACTICE</a:t>
            </a:r>
          </a:p>
        </p:txBody>
      </p:sp>
      <p:sp>
        <p:nvSpPr>
          <p:cNvPr id="14" name="Content Placeholder 2">
            <a:extLst>
              <a:ext uri="{FF2B5EF4-FFF2-40B4-BE49-F238E27FC236}">
                <a16:creationId xmlns:a16="http://schemas.microsoft.com/office/drawing/2014/main" id="{A6E6ECD1-E6F4-49BA-A0E7-470D3DEA247A}"/>
              </a:ext>
            </a:extLst>
          </p:cNvPr>
          <p:cNvSpPr txBox="1">
            <a:spLocks/>
          </p:cNvSpPr>
          <p:nvPr/>
        </p:nvSpPr>
        <p:spPr>
          <a:xfrm>
            <a:off x="3000095" y="4280970"/>
            <a:ext cx="1632532" cy="1977943"/>
          </a:xfrm>
          <a:prstGeom prst="rect">
            <a:avLst/>
          </a:prstGeom>
        </p:spPr>
        <p:txBody>
          <a:bodyPr bIns="45720"/>
          <a:lstStyle>
            <a:lvl1pPr marL="0" indent="0" algn="l" defTabSz="914400" rtl="0" eaLnBrk="1" latinLnBrk="0" hangingPunct="1">
              <a:lnSpc>
                <a:spcPct val="90000"/>
              </a:lnSpc>
              <a:spcBef>
                <a:spcPts val="0"/>
              </a:spcBef>
              <a:spcAft>
                <a:spcPts val="1200"/>
              </a:spcAft>
              <a:buClr>
                <a:srgbClr val="EF8A25"/>
              </a:buClr>
              <a:buFont typeface="Arial" panose="020B0604020202020204" pitchFamily="34" charset="0"/>
              <a:buNone/>
              <a:defRPr sz="1800" b="0" kern="1200" baseline="0">
                <a:solidFill>
                  <a:srgbClr val="1B476B"/>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Clr>
                <a:srgbClr val="EF8A25"/>
              </a:buClr>
              <a:buFont typeface="Arial" panose="020B0604020202020204" pitchFamily="34" charset="0"/>
              <a:buChar char="•"/>
              <a:defRPr sz="1600" kern="1200">
                <a:solidFill>
                  <a:srgbClr val="1B476B"/>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a:t>March 3, 2021</a:t>
            </a:r>
          </a:p>
          <a:p>
            <a:r>
              <a:rPr lang="en-US" sz="1600"/>
              <a:t>Addressing policy and procedures to create equitable and inclusive practices.</a:t>
            </a:r>
          </a:p>
          <a:p>
            <a:endParaRPr lang="en-US" sz="1400" i="1"/>
          </a:p>
        </p:txBody>
      </p:sp>
      <p:sp>
        <p:nvSpPr>
          <p:cNvPr id="15" name="TextBox 14">
            <a:extLst>
              <a:ext uri="{FF2B5EF4-FFF2-40B4-BE49-F238E27FC236}">
                <a16:creationId xmlns:a16="http://schemas.microsoft.com/office/drawing/2014/main" id="{70086903-C842-4CC2-A192-08C0C0EC605D}"/>
              </a:ext>
            </a:extLst>
          </p:cNvPr>
          <p:cNvSpPr txBox="1"/>
          <p:nvPr/>
        </p:nvSpPr>
        <p:spPr>
          <a:xfrm>
            <a:off x="5033879" y="3480744"/>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THREE</a:t>
            </a:r>
          </a:p>
        </p:txBody>
      </p:sp>
      <p:sp>
        <p:nvSpPr>
          <p:cNvPr id="16" name="TextBox 15">
            <a:extLst>
              <a:ext uri="{FF2B5EF4-FFF2-40B4-BE49-F238E27FC236}">
                <a16:creationId xmlns:a16="http://schemas.microsoft.com/office/drawing/2014/main" id="{8B0BA113-904F-49E5-B2BB-69CAA30E6708}"/>
              </a:ext>
            </a:extLst>
          </p:cNvPr>
          <p:cNvSpPr txBox="1"/>
          <p:nvPr/>
        </p:nvSpPr>
        <p:spPr>
          <a:xfrm>
            <a:off x="5007601" y="3684370"/>
            <a:ext cx="1918141" cy="461665"/>
          </a:xfrm>
          <a:prstGeom prst="rect">
            <a:avLst/>
          </a:prstGeom>
          <a:noFill/>
        </p:spPr>
        <p:txBody>
          <a:bodyPr wrap="square" rtlCol="0">
            <a:spAutoFit/>
          </a:bodyPr>
          <a:lstStyle/>
          <a:p>
            <a:r>
              <a:rPr lang="en-US" sz="2400">
                <a:solidFill>
                  <a:srgbClr val="1B476B"/>
                </a:solidFill>
                <a:latin typeface="Bahnschrift Bold" panose="020B0502040204020203" pitchFamily="34" charset="0"/>
              </a:rPr>
              <a:t>POLICY</a:t>
            </a:r>
          </a:p>
        </p:txBody>
      </p:sp>
      <p:sp>
        <p:nvSpPr>
          <p:cNvPr id="17" name="Content Placeholder 2">
            <a:extLst>
              <a:ext uri="{FF2B5EF4-FFF2-40B4-BE49-F238E27FC236}">
                <a16:creationId xmlns:a16="http://schemas.microsoft.com/office/drawing/2014/main" id="{83FBF6B2-E2F0-4684-8991-E188F040D0B2}"/>
              </a:ext>
            </a:extLst>
          </p:cNvPr>
          <p:cNvSpPr txBox="1">
            <a:spLocks/>
          </p:cNvSpPr>
          <p:nvPr/>
        </p:nvSpPr>
        <p:spPr>
          <a:xfrm>
            <a:off x="5007601" y="4280970"/>
            <a:ext cx="1668737" cy="1977943"/>
          </a:xfrm>
          <a:prstGeom prst="rect">
            <a:avLst/>
          </a:prstGeom>
        </p:spPr>
        <p:txBody>
          <a:bodyPr bIns="45720"/>
          <a:lstStyle>
            <a:lvl1pPr marL="0" indent="0" algn="l" defTabSz="914400" rtl="0" eaLnBrk="1" latinLnBrk="0" hangingPunct="1">
              <a:lnSpc>
                <a:spcPct val="90000"/>
              </a:lnSpc>
              <a:spcBef>
                <a:spcPts val="0"/>
              </a:spcBef>
              <a:spcAft>
                <a:spcPts val="1200"/>
              </a:spcAft>
              <a:buClr>
                <a:srgbClr val="EF8A25"/>
              </a:buClr>
              <a:buFont typeface="Arial" panose="020B0604020202020204" pitchFamily="34" charset="0"/>
              <a:buNone/>
              <a:defRPr sz="1800" b="0" kern="1200" baseline="0">
                <a:solidFill>
                  <a:srgbClr val="1B476B"/>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Clr>
                <a:srgbClr val="EF8A25"/>
              </a:buClr>
              <a:buFont typeface="Arial" panose="020B0604020202020204" pitchFamily="34" charset="0"/>
              <a:buChar char="•"/>
              <a:defRPr sz="1600" kern="1200">
                <a:solidFill>
                  <a:srgbClr val="1B476B"/>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a:t>April 7, 2021</a:t>
            </a:r>
          </a:p>
          <a:p>
            <a:pPr marL="0" marR="0">
              <a:spcBef>
                <a:spcPts val="0"/>
              </a:spcBef>
              <a:spcAft>
                <a:spcPts val="0"/>
              </a:spcAft>
            </a:pPr>
            <a:r>
              <a:rPr lang="en-US" sz="1600" kern="1200">
                <a:solidFill>
                  <a:schemeClr val="accent1">
                    <a:lumMod val="50000"/>
                  </a:schemeClr>
                </a:solidFill>
                <a:effectLst/>
                <a:ea typeface="Times New Roman" panose="02020603050405020304" pitchFamily="18" charset="0"/>
                <a:cs typeface="Times New Roman" panose="02020603050405020304" pitchFamily="18" charset="0"/>
              </a:rPr>
              <a:t>How to put DEAI in the center of an organization’s daily processes.</a:t>
            </a:r>
            <a:endParaRPr lang="en-US" sz="1600">
              <a:solidFill>
                <a:schemeClr val="accent1">
                  <a:lumMod val="50000"/>
                </a:schemeClr>
              </a:solidFill>
              <a:effectLst/>
              <a:ea typeface="Times New Roman" panose="02020603050405020304" pitchFamily="18" charset="0"/>
            </a:endParaRPr>
          </a:p>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TextBox 17">
            <a:extLst>
              <a:ext uri="{FF2B5EF4-FFF2-40B4-BE49-F238E27FC236}">
                <a16:creationId xmlns:a16="http://schemas.microsoft.com/office/drawing/2014/main" id="{D6EC8506-FAA4-4167-B3D1-543425F74302}"/>
              </a:ext>
            </a:extLst>
          </p:cNvPr>
          <p:cNvSpPr txBox="1"/>
          <p:nvPr/>
        </p:nvSpPr>
        <p:spPr>
          <a:xfrm>
            <a:off x="7247782" y="3469393"/>
            <a:ext cx="1229710"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PART </a:t>
            </a:r>
            <a:r>
              <a:rPr lang="en-US" sz="960" kern="0" spc="200">
                <a:solidFill>
                  <a:srgbClr val="EF8A25"/>
                </a:solidFill>
                <a:latin typeface="Bahnschrift SemiBold" panose="020B0502040204020203" pitchFamily="34" charset="0"/>
              </a:rPr>
              <a:t>FOUR</a:t>
            </a:r>
            <a:endParaRPr lang="en-US" sz="960" kern="0" spc="200" baseline="0">
              <a:solidFill>
                <a:srgbClr val="EF8A25"/>
              </a:solidFill>
              <a:latin typeface="Bahnschrift SemiBold" panose="020B0502040204020203" pitchFamily="34" charset="0"/>
            </a:endParaRPr>
          </a:p>
        </p:txBody>
      </p:sp>
      <p:sp>
        <p:nvSpPr>
          <p:cNvPr id="19" name="TextBox 18">
            <a:extLst>
              <a:ext uri="{FF2B5EF4-FFF2-40B4-BE49-F238E27FC236}">
                <a16:creationId xmlns:a16="http://schemas.microsoft.com/office/drawing/2014/main" id="{9C135BC5-CC68-4293-8414-34CBADA7134F}"/>
              </a:ext>
            </a:extLst>
          </p:cNvPr>
          <p:cNvSpPr txBox="1"/>
          <p:nvPr/>
        </p:nvSpPr>
        <p:spPr>
          <a:xfrm>
            <a:off x="7221504" y="3673019"/>
            <a:ext cx="2249205" cy="461665"/>
          </a:xfrm>
          <a:prstGeom prst="rect">
            <a:avLst/>
          </a:prstGeom>
          <a:noFill/>
        </p:spPr>
        <p:txBody>
          <a:bodyPr wrap="square" rtlCol="0">
            <a:spAutoFit/>
          </a:bodyPr>
          <a:lstStyle/>
          <a:p>
            <a:r>
              <a:rPr lang="en-US" sz="2400">
                <a:solidFill>
                  <a:srgbClr val="1B476B"/>
                </a:solidFill>
                <a:latin typeface="Bahnschrift Bold" panose="020B0502040204020203" pitchFamily="34" charset="0"/>
              </a:rPr>
              <a:t>PROMOTION</a:t>
            </a:r>
          </a:p>
        </p:txBody>
      </p:sp>
      <p:sp>
        <p:nvSpPr>
          <p:cNvPr id="20" name="Content Placeholder 2">
            <a:extLst>
              <a:ext uri="{FF2B5EF4-FFF2-40B4-BE49-F238E27FC236}">
                <a16:creationId xmlns:a16="http://schemas.microsoft.com/office/drawing/2014/main" id="{43666FB0-CA1E-4D7F-A76E-919F07167C36}"/>
              </a:ext>
            </a:extLst>
          </p:cNvPr>
          <p:cNvSpPr txBox="1">
            <a:spLocks/>
          </p:cNvSpPr>
          <p:nvPr/>
        </p:nvSpPr>
        <p:spPr>
          <a:xfrm>
            <a:off x="7221505" y="4269619"/>
            <a:ext cx="1725428" cy="1977943"/>
          </a:xfrm>
          <a:prstGeom prst="rect">
            <a:avLst/>
          </a:prstGeom>
        </p:spPr>
        <p:txBody>
          <a:bodyPr bIns="45720"/>
          <a:lstStyle>
            <a:lvl1pPr marL="0" indent="0" algn="l" defTabSz="914400" rtl="0" eaLnBrk="1" latinLnBrk="0" hangingPunct="1">
              <a:lnSpc>
                <a:spcPct val="90000"/>
              </a:lnSpc>
              <a:spcBef>
                <a:spcPts val="0"/>
              </a:spcBef>
              <a:spcAft>
                <a:spcPts val="1200"/>
              </a:spcAft>
              <a:buClr>
                <a:srgbClr val="EF8A25"/>
              </a:buClr>
              <a:buFont typeface="Arial" panose="020B0604020202020204" pitchFamily="34" charset="0"/>
              <a:buNone/>
              <a:defRPr sz="1800" b="0" kern="1200" baseline="0">
                <a:solidFill>
                  <a:srgbClr val="1B476B"/>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Clr>
                <a:srgbClr val="EF8A25"/>
              </a:buClr>
              <a:buFont typeface="Arial" panose="020B0604020202020204" pitchFamily="34" charset="0"/>
              <a:buChar char="•"/>
              <a:defRPr sz="1600" kern="1200">
                <a:solidFill>
                  <a:srgbClr val="1B476B"/>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a:t>May 5, 2021</a:t>
            </a:r>
          </a:p>
          <a:p>
            <a:r>
              <a:rPr lang="en-US" sz="1600"/>
              <a:t>Highlighting organizations that are in the process of placing DEAI in their current practices.</a:t>
            </a:r>
          </a:p>
        </p:txBody>
      </p:sp>
      <p:sp>
        <p:nvSpPr>
          <p:cNvPr id="23" name="TextBox 22">
            <a:extLst>
              <a:ext uri="{FF2B5EF4-FFF2-40B4-BE49-F238E27FC236}">
                <a16:creationId xmlns:a16="http://schemas.microsoft.com/office/drawing/2014/main" id="{EA4B71BF-904E-425E-A4DE-7BA0BF87B0F7}"/>
              </a:ext>
            </a:extLst>
          </p:cNvPr>
          <p:cNvSpPr txBox="1"/>
          <p:nvPr/>
        </p:nvSpPr>
        <p:spPr>
          <a:xfrm>
            <a:off x="9730883" y="3455906"/>
            <a:ext cx="1783959" cy="240066"/>
          </a:xfrm>
          <a:prstGeom prst="rect">
            <a:avLst/>
          </a:prstGeom>
          <a:noFill/>
        </p:spPr>
        <p:txBody>
          <a:bodyPr wrap="square" rtlCol="0">
            <a:spAutoFit/>
          </a:bodyPr>
          <a:lstStyle/>
          <a:p>
            <a:r>
              <a:rPr lang="en-US" sz="960" kern="0" spc="200" baseline="0">
                <a:solidFill>
                  <a:srgbClr val="EF8A25"/>
                </a:solidFill>
                <a:latin typeface="Bahnschrift SemiBold" panose="020B0502040204020203" pitchFamily="34" charset="0"/>
              </a:rPr>
              <a:t>SUMMIT EVENT</a:t>
            </a:r>
          </a:p>
        </p:txBody>
      </p:sp>
      <p:sp>
        <p:nvSpPr>
          <p:cNvPr id="24" name="TextBox 23">
            <a:extLst>
              <a:ext uri="{FF2B5EF4-FFF2-40B4-BE49-F238E27FC236}">
                <a16:creationId xmlns:a16="http://schemas.microsoft.com/office/drawing/2014/main" id="{EC52DF0E-B192-47B0-82D5-B7ED87FC7D9B}"/>
              </a:ext>
            </a:extLst>
          </p:cNvPr>
          <p:cNvSpPr txBox="1"/>
          <p:nvPr/>
        </p:nvSpPr>
        <p:spPr>
          <a:xfrm>
            <a:off x="9704606" y="3659532"/>
            <a:ext cx="2249205" cy="461665"/>
          </a:xfrm>
          <a:prstGeom prst="rect">
            <a:avLst/>
          </a:prstGeom>
          <a:noFill/>
        </p:spPr>
        <p:txBody>
          <a:bodyPr wrap="square" rtlCol="0">
            <a:spAutoFit/>
          </a:bodyPr>
          <a:lstStyle/>
          <a:p>
            <a:r>
              <a:rPr lang="en-US" sz="2400">
                <a:solidFill>
                  <a:srgbClr val="1B476B"/>
                </a:solidFill>
                <a:latin typeface="Bahnschrift Bold" panose="020B0502040204020203" pitchFamily="34" charset="0"/>
              </a:rPr>
              <a:t>SUMMIT</a:t>
            </a:r>
          </a:p>
        </p:txBody>
      </p:sp>
      <p:sp>
        <p:nvSpPr>
          <p:cNvPr id="25" name="Content Placeholder 2">
            <a:extLst>
              <a:ext uri="{FF2B5EF4-FFF2-40B4-BE49-F238E27FC236}">
                <a16:creationId xmlns:a16="http://schemas.microsoft.com/office/drawing/2014/main" id="{5AC54C8A-B978-4E3A-8D36-A98E45AF047F}"/>
              </a:ext>
            </a:extLst>
          </p:cNvPr>
          <p:cNvSpPr txBox="1">
            <a:spLocks/>
          </p:cNvSpPr>
          <p:nvPr/>
        </p:nvSpPr>
        <p:spPr>
          <a:xfrm>
            <a:off x="9704606" y="4256132"/>
            <a:ext cx="1985522" cy="1977943"/>
          </a:xfrm>
          <a:prstGeom prst="rect">
            <a:avLst/>
          </a:prstGeom>
        </p:spPr>
        <p:txBody>
          <a:bodyPr bIns="45720"/>
          <a:lstStyle>
            <a:lvl1pPr marL="0" indent="0" algn="l" defTabSz="914400" rtl="0" eaLnBrk="1" latinLnBrk="0" hangingPunct="1">
              <a:lnSpc>
                <a:spcPct val="90000"/>
              </a:lnSpc>
              <a:spcBef>
                <a:spcPts val="0"/>
              </a:spcBef>
              <a:spcAft>
                <a:spcPts val="1200"/>
              </a:spcAft>
              <a:buClr>
                <a:srgbClr val="EF8A25"/>
              </a:buClr>
              <a:buFont typeface="Arial" panose="020B0604020202020204" pitchFamily="34" charset="0"/>
              <a:buNone/>
              <a:defRPr sz="1800" b="0" kern="1200" baseline="0">
                <a:solidFill>
                  <a:srgbClr val="1B476B"/>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Clr>
                <a:srgbClr val="EF8A25"/>
              </a:buClr>
              <a:buFont typeface="Arial" panose="020B0604020202020204" pitchFamily="34" charset="0"/>
              <a:buChar char="•"/>
              <a:defRPr sz="1600" kern="1200">
                <a:solidFill>
                  <a:srgbClr val="1B476B"/>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a:t>June 18, 2021</a:t>
            </a:r>
          </a:p>
          <a:p>
            <a:r>
              <a:rPr lang="en-US" sz="1600"/>
              <a:t>A 2-hour interactive summit for organizations to learn how to start their journey toward a healthy workplace culture.</a:t>
            </a:r>
          </a:p>
        </p:txBody>
      </p:sp>
      <p:cxnSp>
        <p:nvCxnSpPr>
          <p:cNvPr id="26" name="Straight Connector 25">
            <a:extLst>
              <a:ext uri="{FF2B5EF4-FFF2-40B4-BE49-F238E27FC236}">
                <a16:creationId xmlns:a16="http://schemas.microsoft.com/office/drawing/2014/main" id="{0F5B501A-4AE4-47A8-9C87-FDE8DD9FAE8C}"/>
              </a:ext>
            </a:extLst>
          </p:cNvPr>
          <p:cNvCxnSpPr>
            <a:cxnSpLocks/>
          </p:cNvCxnSpPr>
          <p:nvPr/>
        </p:nvCxnSpPr>
        <p:spPr>
          <a:xfrm>
            <a:off x="788577" y="3515713"/>
            <a:ext cx="0" cy="2262352"/>
          </a:xfrm>
          <a:prstGeom prst="line">
            <a:avLst/>
          </a:prstGeom>
          <a:ln w="25400">
            <a:solidFill>
              <a:srgbClr val="EF8A2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3BBBB3-D0BB-48A0-A89E-829979647DD4}"/>
              </a:ext>
            </a:extLst>
          </p:cNvPr>
          <p:cNvCxnSpPr>
            <a:cxnSpLocks/>
          </p:cNvCxnSpPr>
          <p:nvPr/>
        </p:nvCxnSpPr>
        <p:spPr>
          <a:xfrm>
            <a:off x="2888021" y="3480744"/>
            <a:ext cx="0" cy="2094924"/>
          </a:xfrm>
          <a:prstGeom prst="line">
            <a:avLst/>
          </a:prstGeom>
          <a:ln w="25400">
            <a:solidFill>
              <a:srgbClr val="EF8A2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F937DD-1DDD-4D53-91AD-DAB5E659F8A5}"/>
              </a:ext>
            </a:extLst>
          </p:cNvPr>
          <p:cNvCxnSpPr>
            <a:cxnSpLocks/>
          </p:cNvCxnSpPr>
          <p:nvPr/>
        </p:nvCxnSpPr>
        <p:spPr>
          <a:xfrm>
            <a:off x="4898125" y="3480744"/>
            <a:ext cx="0" cy="2297321"/>
          </a:xfrm>
          <a:prstGeom prst="line">
            <a:avLst/>
          </a:prstGeom>
          <a:ln w="25400">
            <a:solidFill>
              <a:srgbClr val="EF8A2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2A4DA7-B2FB-4A15-BB22-67225DC125EF}"/>
              </a:ext>
            </a:extLst>
          </p:cNvPr>
          <p:cNvCxnSpPr>
            <a:cxnSpLocks/>
          </p:cNvCxnSpPr>
          <p:nvPr/>
        </p:nvCxnSpPr>
        <p:spPr>
          <a:xfrm>
            <a:off x="7107922" y="3515713"/>
            <a:ext cx="0" cy="2412124"/>
          </a:xfrm>
          <a:prstGeom prst="line">
            <a:avLst/>
          </a:prstGeom>
          <a:ln w="25400">
            <a:solidFill>
              <a:srgbClr val="EF8A2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D3DEC71-49FA-45A3-9EAA-C684652A0265}"/>
              </a:ext>
            </a:extLst>
          </p:cNvPr>
          <p:cNvCxnSpPr>
            <a:cxnSpLocks/>
          </p:cNvCxnSpPr>
          <p:nvPr/>
        </p:nvCxnSpPr>
        <p:spPr>
          <a:xfrm>
            <a:off x="9583218" y="3515713"/>
            <a:ext cx="0" cy="2609190"/>
          </a:xfrm>
          <a:prstGeom prst="line">
            <a:avLst/>
          </a:prstGeom>
          <a:ln w="25400">
            <a:solidFill>
              <a:srgbClr val="EF8A25"/>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C74CBDF2-1280-4924-A648-2DC9A8DF4906}"/>
              </a:ext>
            </a:extLst>
          </p:cNvPr>
          <p:cNvSpPr txBox="1">
            <a:spLocks/>
          </p:cNvSpPr>
          <p:nvPr/>
        </p:nvSpPr>
        <p:spPr>
          <a:xfrm>
            <a:off x="838199" y="1793466"/>
            <a:ext cx="8204947" cy="1410686"/>
          </a:xfrm>
          <a:prstGeom prst="rect">
            <a:avLst/>
          </a:prstGeom>
        </p:spPr>
        <p:txBody>
          <a:bodyPr anchor="b"/>
          <a:lstStyle>
            <a:lvl1pPr algn="l" defTabSz="914400" rtl="0" eaLnBrk="1" latinLnBrk="0" hangingPunct="1">
              <a:lnSpc>
                <a:spcPct val="90000"/>
              </a:lnSpc>
              <a:spcBef>
                <a:spcPct val="0"/>
              </a:spcBef>
              <a:buNone/>
              <a:defRPr sz="4200" kern="1200">
                <a:solidFill>
                  <a:srgbClr val="1B476B"/>
                </a:solidFill>
                <a:latin typeface="Bahnschrift SEMIBOLD SemiCondensed" panose="020B0502040204020203" pitchFamily="34" charset="0"/>
                <a:ea typeface="+mj-ea"/>
                <a:cs typeface="+mj-cs"/>
              </a:defRPr>
            </a:lvl1pPr>
          </a:lstStyle>
          <a:p>
            <a:r>
              <a:rPr lang="en-US"/>
              <a:t>Lens of Equity Series</a:t>
            </a:r>
          </a:p>
        </p:txBody>
      </p:sp>
    </p:spTree>
    <p:extLst>
      <p:ext uri="{BB962C8B-B14F-4D97-AF65-F5344CB8AC3E}">
        <p14:creationId xmlns:p14="http://schemas.microsoft.com/office/powerpoint/2010/main" val="3399592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Picture Placeholder 3">
            <a:extLst>
              <a:ext uri="{FF2B5EF4-FFF2-40B4-BE49-F238E27FC236}">
                <a16:creationId xmlns:a16="http://schemas.microsoft.com/office/drawing/2014/main" id="{20B85A2B-2698-44C3-8F7E-AF06F099B92D}"/>
              </a:ext>
            </a:extLst>
          </p:cNvPr>
          <p:cNvPicPr>
            <a:picLocks noGrp="1" noChangeAspect="1"/>
          </p:cNvPicPr>
          <p:nvPr>
            <p:ph type="pic" sz="quarter" idx="13"/>
          </p:nvPr>
        </p:nvPicPr>
        <p:blipFill rotWithShape="1">
          <a:blip r:embed="rId2"/>
          <a:srcRect t="44156" r="1192" b="46821"/>
          <a:stretch/>
        </p:blipFill>
        <p:spPr>
          <a:xfrm>
            <a:off x="627992" y="751278"/>
            <a:ext cx="5468008" cy="1026042"/>
          </a:xfrm>
          <a:prstGeom prst="rect">
            <a:avLst/>
          </a:prstGeom>
        </p:spPr>
      </p:pic>
      <p:pic>
        <p:nvPicPr>
          <p:cNvPr id="6" name="Picture Placeholder 3" descr="Picture Placeholder 3">
            <a:extLst>
              <a:ext uri="{FF2B5EF4-FFF2-40B4-BE49-F238E27FC236}">
                <a16:creationId xmlns:a16="http://schemas.microsoft.com/office/drawing/2014/main" id="{D1755391-15B8-462D-A700-4CA54F45E26F}"/>
              </a:ext>
            </a:extLst>
          </p:cNvPr>
          <p:cNvPicPr>
            <a:picLocks noChangeAspect="1"/>
          </p:cNvPicPr>
          <p:nvPr/>
        </p:nvPicPr>
        <p:blipFill rotWithShape="1">
          <a:blip r:embed="rId2"/>
          <a:srcRect t="56171" r="1193" b="31422"/>
          <a:stretch/>
        </p:blipFill>
        <p:spPr>
          <a:xfrm>
            <a:off x="627992" y="1777320"/>
            <a:ext cx="5468008" cy="1410686"/>
          </a:xfrm>
          <a:prstGeom prst="rect">
            <a:avLst/>
          </a:prstGeom>
        </p:spPr>
      </p:pic>
      <p:pic>
        <p:nvPicPr>
          <p:cNvPr id="7" name="Picture Placeholder 3" descr="Picture Placeholder 3">
            <a:extLst>
              <a:ext uri="{FF2B5EF4-FFF2-40B4-BE49-F238E27FC236}">
                <a16:creationId xmlns:a16="http://schemas.microsoft.com/office/drawing/2014/main" id="{487C3348-C53E-4501-815C-A89C73DC6DBC}"/>
              </a:ext>
            </a:extLst>
          </p:cNvPr>
          <p:cNvPicPr>
            <a:picLocks noChangeAspect="1"/>
          </p:cNvPicPr>
          <p:nvPr/>
        </p:nvPicPr>
        <p:blipFill rotWithShape="1">
          <a:blip r:embed="rId2"/>
          <a:srcRect t="71553" r="1193" b="769"/>
          <a:stretch/>
        </p:blipFill>
        <p:spPr>
          <a:xfrm>
            <a:off x="627992" y="3188006"/>
            <a:ext cx="5468008" cy="3147237"/>
          </a:xfrm>
          <a:prstGeom prst="rect">
            <a:avLst/>
          </a:prstGeom>
        </p:spPr>
      </p:pic>
      <p:sp>
        <p:nvSpPr>
          <p:cNvPr id="10" name="Title 2">
            <a:extLst>
              <a:ext uri="{FF2B5EF4-FFF2-40B4-BE49-F238E27FC236}">
                <a16:creationId xmlns:a16="http://schemas.microsoft.com/office/drawing/2014/main" id="{2E1262C0-8A8B-451C-A559-14D4C1EC895A}"/>
              </a:ext>
            </a:extLst>
          </p:cNvPr>
          <p:cNvSpPr txBox="1">
            <a:spLocks/>
          </p:cNvSpPr>
          <p:nvPr/>
        </p:nvSpPr>
        <p:spPr>
          <a:xfrm>
            <a:off x="6911162" y="2564021"/>
            <a:ext cx="4863053" cy="1410686"/>
          </a:xfrm>
          <a:prstGeom prst="rect">
            <a:avLst/>
          </a:prstGeom>
        </p:spPr>
        <p:txBody>
          <a:bodyPr anchor="b"/>
          <a:lstStyle>
            <a:lvl1pPr algn="l" defTabSz="914400" rtl="0" eaLnBrk="1" latinLnBrk="0" hangingPunct="1">
              <a:lnSpc>
                <a:spcPct val="90000"/>
              </a:lnSpc>
              <a:spcBef>
                <a:spcPct val="0"/>
              </a:spcBef>
              <a:buNone/>
              <a:defRPr sz="4200" kern="1200">
                <a:solidFill>
                  <a:srgbClr val="1B476B"/>
                </a:solidFill>
                <a:latin typeface="Bahnschrift SEMIBOLD SemiCondensed" panose="020B0502040204020203" pitchFamily="34" charset="0"/>
                <a:ea typeface="+mj-ea"/>
                <a:cs typeface="+mj-cs"/>
              </a:defRPr>
            </a:lvl1pPr>
          </a:lstStyle>
          <a:p>
            <a:r>
              <a:rPr lang="en-US" dirty="0"/>
              <a:t>Policy Discussions </a:t>
            </a:r>
            <a:br>
              <a:rPr lang="en-US" dirty="0"/>
            </a:br>
            <a:r>
              <a:rPr lang="en-US" dirty="0"/>
              <a:t>on Social Media</a:t>
            </a:r>
          </a:p>
        </p:txBody>
      </p:sp>
      <p:cxnSp>
        <p:nvCxnSpPr>
          <p:cNvPr id="11" name="Straight Connector 10">
            <a:extLst>
              <a:ext uri="{FF2B5EF4-FFF2-40B4-BE49-F238E27FC236}">
                <a16:creationId xmlns:a16="http://schemas.microsoft.com/office/drawing/2014/main" id="{B24AED03-9561-47B2-B43A-60DB54A5C71F}"/>
              </a:ext>
            </a:extLst>
          </p:cNvPr>
          <p:cNvCxnSpPr>
            <a:cxnSpLocks/>
          </p:cNvCxnSpPr>
          <p:nvPr/>
        </p:nvCxnSpPr>
        <p:spPr>
          <a:xfrm>
            <a:off x="2122246" y="1018665"/>
            <a:ext cx="584188"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955FF2-98FB-4BB1-BCCD-0EE90CF6D2EF}"/>
              </a:ext>
            </a:extLst>
          </p:cNvPr>
          <p:cNvCxnSpPr>
            <a:cxnSpLocks/>
          </p:cNvCxnSpPr>
          <p:nvPr/>
        </p:nvCxnSpPr>
        <p:spPr>
          <a:xfrm>
            <a:off x="1977856" y="2008444"/>
            <a:ext cx="584188"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773E94-E10B-4CCB-91EA-771E69055DC5}"/>
              </a:ext>
            </a:extLst>
          </p:cNvPr>
          <p:cNvCxnSpPr>
            <a:cxnSpLocks/>
          </p:cNvCxnSpPr>
          <p:nvPr/>
        </p:nvCxnSpPr>
        <p:spPr>
          <a:xfrm>
            <a:off x="2176263" y="2269497"/>
            <a:ext cx="903367"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9B029E-F7B2-4021-BBA8-6BC78A255045}"/>
              </a:ext>
            </a:extLst>
          </p:cNvPr>
          <p:cNvCxnSpPr>
            <a:cxnSpLocks/>
          </p:cNvCxnSpPr>
          <p:nvPr/>
        </p:nvCxnSpPr>
        <p:spPr>
          <a:xfrm>
            <a:off x="1947458" y="3447001"/>
            <a:ext cx="584188" cy="0"/>
          </a:xfrm>
          <a:prstGeom prst="line">
            <a:avLst/>
          </a:prstGeom>
          <a:ln w="139700">
            <a:solidFill>
              <a:srgbClr val="ECED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12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60A10D-9559-4BAF-838C-C8F5E2F8640B}"/>
              </a:ext>
            </a:extLst>
          </p:cNvPr>
          <p:cNvSpPr>
            <a:spLocks noGrp="1"/>
          </p:cNvSpPr>
          <p:nvPr>
            <p:ph type="title"/>
          </p:nvPr>
        </p:nvSpPr>
        <p:spPr/>
        <p:txBody>
          <a:bodyPr/>
          <a:lstStyle/>
          <a:p>
            <a:r>
              <a:rPr lang="en-US" dirty="0"/>
              <a:t>The Good News</a:t>
            </a:r>
          </a:p>
        </p:txBody>
      </p:sp>
      <p:sp>
        <p:nvSpPr>
          <p:cNvPr id="6" name="Content Placeholder 5">
            <a:extLst>
              <a:ext uri="{FF2B5EF4-FFF2-40B4-BE49-F238E27FC236}">
                <a16:creationId xmlns:a16="http://schemas.microsoft.com/office/drawing/2014/main" id="{6779EBB0-BE35-4CD9-8A65-14C38CA080D9}"/>
              </a:ext>
            </a:extLst>
          </p:cNvPr>
          <p:cNvSpPr>
            <a:spLocks noGrp="1"/>
          </p:cNvSpPr>
          <p:nvPr>
            <p:ph idx="1"/>
          </p:nvPr>
        </p:nvSpPr>
        <p:spPr/>
        <p:txBody>
          <a:bodyPr/>
          <a:lstStyle/>
          <a:p>
            <a:r>
              <a:rPr lang="en-US" sz="3200" dirty="0"/>
              <a:t>Heads of organizations are "ridiculously in charge" and can actively address policy from the roots up!</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1842067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5527-0873-480F-ACF9-518FF8B3F979}"/>
              </a:ext>
            </a:extLst>
          </p:cNvPr>
          <p:cNvSpPr>
            <a:spLocks noGrp="1"/>
          </p:cNvSpPr>
          <p:nvPr>
            <p:ph type="title"/>
          </p:nvPr>
        </p:nvSpPr>
        <p:spPr/>
        <p:txBody>
          <a:bodyPr/>
          <a:lstStyle/>
          <a:p>
            <a:r>
              <a:rPr lang="en-US" dirty="0"/>
              <a:t>Questions to Consider When Appraising Your Roots</a:t>
            </a:r>
          </a:p>
        </p:txBody>
      </p:sp>
      <p:sp>
        <p:nvSpPr>
          <p:cNvPr id="3" name="Content Placeholder 2">
            <a:extLst>
              <a:ext uri="{FF2B5EF4-FFF2-40B4-BE49-F238E27FC236}">
                <a16:creationId xmlns:a16="http://schemas.microsoft.com/office/drawing/2014/main" id="{D273EDF2-E6CC-4F5C-AE10-71B213904427}"/>
              </a:ext>
            </a:extLst>
          </p:cNvPr>
          <p:cNvSpPr>
            <a:spLocks noGrp="1"/>
          </p:cNvSpPr>
          <p:nvPr>
            <p:ph idx="1"/>
          </p:nvPr>
        </p:nvSpPr>
        <p:spPr/>
        <p:txBody>
          <a:bodyPr/>
          <a:lstStyle/>
          <a:p>
            <a:pPr marL="342900" indent="-342900">
              <a:buFont typeface="+mj-lt"/>
              <a:buAutoNum type="arabicPeriod"/>
            </a:pPr>
            <a:r>
              <a:rPr lang="en-US" sz="2000" dirty="0"/>
              <a:t>Do your stated values reflect the experience of your employees and served population?</a:t>
            </a:r>
          </a:p>
          <a:p>
            <a:pPr marL="342900" indent="-342900">
              <a:buFont typeface="+mj-lt"/>
              <a:buAutoNum type="arabicPeriod"/>
            </a:pPr>
            <a:r>
              <a:rPr lang="en-US" sz="2000" dirty="0"/>
              <a:t>How does your policy impact diverse populations within your organization?</a:t>
            </a:r>
          </a:p>
          <a:p>
            <a:pPr marL="342900" indent="-342900">
              <a:buFont typeface="+mj-lt"/>
              <a:buAutoNum type="arabicPeriod"/>
            </a:pPr>
            <a:r>
              <a:rPr lang="en-US" sz="2000" dirty="0"/>
              <a:t>Does our organizational policy incentivize having a DEAI corneal transplant as a value adding skillset for potential and current hires?</a:t>
            </a:r>
          </a:p>
          <a:p>
            <a:pPr marL="342900" indent="-342900">
              <a:buFont typeface="+mj-lt"/>
              <a:buAutoNum type="arabicPeriod"/>
            </a:pPr>
            <a:endParaRPr lang="en-US" sz="2000" dirty="0"/>
          </a:p>
          <a:p>
            <a:pPr marL="342900" indent="-342900">
              <a:buFont typeface="+mj-lt"/>
              <a:buAutoNum type="arabicPeriod"/>
            </a:pPr>
            <a:endParaRPr lang="en-US" sz="2000" dirty="0"/>
          </a:p>
        </p:txBody>
      </p:sp>
    </p:spTree>
    <p:extLst>
      <p:ext uri="{BB962C8B-B14F-4D97-AF65-F5344CB8AC3E}">
        <p14:creationId xmlns:p14="http://schemas.microsoft.com/office/powerpoint/2010/main" val="87537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04165-2ED5-467D-84AE-364799546E9E}"/>
              </a:ext>
            </a:extLst>
          </p:cNvPr>
          <p:cNvSpPr>
            <a:spLocks noGrp="1"/>
          </p:cNvSpPr>
          <p:nvPr>
            <p:ph type="title"/>
          </p:nvPr>
        </p:nvSpPr>
        <p:spPr>
          <a:xfrm>
            <a:off x="838199" y="1793466"/>
            <a:ext cx="8204947" cy="1635534"/>
          </a:xfrm>
        </p:spPr>
        <p:txBody>
          <a:bodyPr/>
          <a:lstStyle/>
          <a:p>
            <a:r>
              <a:rPr lang="en-US"/>
              <a:t>Outreach &amp; Engagement in </a:t>
            </a:r>
            <a:br>
              <a:rPr lang="en-US"/>
            </a:br>
            <a:r>
              <a:rPr lang="en-US"/>
              <a:t>Policy-Making</a:t>
            </a:r>
          </a:p>
        </p:txBody>
      </p:sp>
      <p:sp>
        <p:nvSpPr>
          <p:cNvPr id="3" name="Content Placeholder 2">
            <a:extLst>
              <a:ext uri="{FF2B5EF4-FFF2-40B4-BE49-F238E27FC236}">
                <a16:creationId xmlns:a16="http://schemas.microsoft.com/office/drawing/2014/main" id="{3CBB37F6-CD9E-48F0-813B-8F98DB67596D}"/>
              </a:ext>
            </a:extLst>
          </p:cNvPr>
          <p:cNvSpPr>
            <a:spLocks noGrp="1"/>
          </p:cNvSpPr>
          <p:nvPr>
            <p:ph idx="1"/>
          </p:nvPr>
        </p:nvSpPr>
        <p:spPr>
          <a:xfrm>
            <a:off x="838200" y="3914274"/>
            <a:ext cx="6871138" cy="2442076"/>
          </a:xfrm>
        </p:spPr>
        <p:txBody>
          <a:bodyPr/>
          <a:lstStyle/>
          <a:p>
            <a:endParaRPr lang="en-US"/>
          </a:p>
        </p:txBody>
      </p:sp>
    </p:spTree>
    <p:extLst>
      <p:ext uri="{BB962C8B-B14F-4D97-AF65-F5344CB8AC3E}">
        <p14:creationId xmlns:p14="http://schemas.microsoft.com/office/powerpoint/2010/main" val="1780895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2462F-94CB-4D03-8598-C3BFDAEE2B75}"/>
              </a:ext>
            </a:extLst>
          </p:cNvPr>
          <p:cNvSpPr>
            <a:spLocks noGrp="1"/>
          </p:cNvSpPr>
          <p:nvPr>
            <p:ph type="title"/>
          </p:nvPr>
        </p:nvSpPr>
        <p:spPr/>
        <p:txBody>
          <a:bodyPr/>
          <a:lstStyle/>
          <a:p>
            <a:r>
              <a:rPr lang="en-US"/>
              <a:t>Be Intentional</a:t>
            </a:r>
          </a:p>
        </p:txBody>
      </p:sp>
      <p:sp>
        <p:nvSpPr>
          <p:cNvPr id="5" name="Content Placeholder 4">
            <a:extLst>
              <a:ext uri="{FF2B5EF4-FFF2-40B4-BE49-F238E27FC236}">
                <a16:creationId xmlns:a16="http://schemas.microsoft.com/office/drawing/2014/main" id="{13B2B353-2CFA-41FC-98C3-388EE1B261B2}"/>
              </a:ext>
            </a:extLst>
          </p:cNvPr>
          <p:cNvSpPr>
            <a:spLocks noGrp="1"/>
          </p:cNvSpPr>
          <p:nvPr>
            <p:ph idx="1"/>
          </p:nvPr>
        </p:nvSpPr>
        <p:spPr/>
        <p:txBody>
          <a:bodyPr/>
          <a:lstStyle/>
          <a:p>
            <a:r>
              <a:rPr lang="en-US">
                <a:solidFill>
                  <a:srgbClr val="EF8A25"/>
                </a:solidFill>
              </a:rPr>
              <a:t>WARNING</a:t>
            </a:r>
            <a:r>
              <a:rPr lang="en-US"/>
              <a:t>: These changes require a commitment to and investment in specific anti-racist activities, training, accountable action steps and measurements of progress. </a:t>
            </a:r>
          </a:p>
          <a:p>
            <a:pPr marL="285750" indent="-285750">
              <a:buFont typeface="Arial" panose="020B0604020202020204" pitchFamily="34" charset="0"/>
              <a:buChar char="•"/>
            </a:pPr>
            <a:r>
              <a:rPr lang="en-US"/>
              <a:t>As an organization we need to be intentional not reactive but proactive. We want equity work, but we need to be accountable. </a:t>
            </a:r>
          </a:p>
          <a:p>
            <a:pPr marL="285750" indent="-2857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3463925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3D66-8C5B-4387-974E-5742A351F89E}"/>
              </a:ext>
            </a:extLst>
          </p:cNvPr>
          <p:cNvSpPr>
            <a:spLocks noGrp="1"/>
          </p:cNvSpPr>
          <p:nvPr>
            <p:ph type="title"/>
          </p:nvPr>
        </p:nvSpPr>
        <p:spPr>
          <a:xfrm>
            <a:off x="8229601" y="3204152"/>
            <a:ext cx="3384194" cy="1410686"/>
          </a:xfrm>
        </p:spPr>
        <p:txBody>
          <a:bodyPr/>
          <a:lstStyle/>
          <a:p>
            <a:r>
              <a:rPr lang="en-US" dirty="0"/>
              <a:t>The Lens of Systemic Oppression</a:t>
            </a:r>
          </a:p>
        </p:txBody>
      </p:sp>
      <p:pic>
        <p:nvPicPr>
          <p:cNvPr id="8" name="Content Placeholder 5">
            <a:extLst>
              <a:ext uri="{FF2B5EF4-FFF2-40B4-BE49-F238E27FC236}">
                <a16:creationId xmlns:a16="http://schemas.microsoft.com/office/drawing/2014/main" id="{3D2B9286-2FCB-4E9F-9FF8-4AE324F8673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346" t="-1274" r="4330" b="-5243"/>
          <a:stretch/>
        </p:blipFill>
        <p:spPr>
          <a:xfrm>
            <a:off x="112295" y="128336"/>
            <a:ext cx="7918177" cy="6729663"/>
          </a:xfrm>
        </p:spPr>
      </p:pic>
    </p:spTree>
    <p:extLst>
      <p:ext uri="{BB962C8B-B14F-4D97-AF65-F5344CB8AC3E}">
        <p14:creationId xmlns:p14="http://schemas.microsoft.com/office/powerpoint/2010/main" val="4195908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9EAF-1EEA-47ED-8CDB-ECCCC3C69FBF}"/>
              </a:ext>
            </a:extLst>
          </p:cNvPr>
          <p:cNvSpPr>
            <a:spLocks noGrp="1"/>
          </p:cNvSpPr>
          <p:nvPr>
            <p:ph type="title"/>
          </p:nvPr>
        </p:nvSpPr>
        <p:spPr/>
        <p:txBody>
          <a:bodyPr/>
          <a:lstStyle/>
          <a:p>
            <a:r>
              <a:rPr lang="en-US"/>
              <a:t>Questions to Create Intentionality</a:t>
            </a:r>
          </a:p>
        </p:txBody>
      </p:sp>
      <p:sp>
        <p:nvSpPr>
          <p:cNvPr id="3" name="Content Placeholder 2">
            <a:extLst>
              <a:ext uri="{FF2B5EF4-FFF2-40B4-BE49-F238E27FC236}">
                <a16:creationId xmlns:a16="http://schemas.microsoft.com/office/drawing/2014/main" id="{7AD56467-46C7-40D2-82E7-0C76AEBC0214}"/>
              </a:ext>
            </a:extLst>
          </p:cNvPr>
          <p:cNvSpPr>
            <a:spLocks noGrp="1"/>
          </p:cNvSpPr>
          <p:nvPr>
            <p:ph idx="1"/>
          </p:nvPr>
        </p:nvSpPr>
        <p:spPr/>
        <p:txBody>
          <a:bodyPr numCol="2"/>
          <a:lstStyle/>
          <a:p>
            <a:pPr marL="285750" indent="-285750">
              <a:buFont typeface="Arial" panose="020B0604020202020204" pitchFamily="34" charset="0"/>
              <a:buChar char="•"/>
            </a:pPr>
            <a:r>
              <a:rPr lang="en-US"/>
              <a:t>Who is most impacted by this?</a:t>
            </a:r>
          </a:p>
          <a:p>
            <a:pPr marL="285750" indent="-285750">
              <a:buFont typeface="Arial" panose="020B0604020202020204" pitchFamily="34" charset="0"/>
              <a:buChar char="•"/>
            </a:pPr>
            <a:r>
              <a:rPr lang="en-US"/>
              <a:t>How have we engaged them in our work and who is engaging with them?</a:t>
            </a:r>
          </a:p>
          <a:p>
            <a:pPr marL="285750" indent="-285750">
              <a:buFont typeface="Arial" panose="020B0604020202020204" pitchFamily="34" charset="0"/>
              <a:buChar char="•"/>
            </a:pPr>
            <a:r>
              <a:rPr lang="en-US"/>
              <a:t>How can we do a better job engaging them in our process?</a:t>
            </a:r>
          </a:p>
          <a:p>
            <a:pPr marL="285750" indent="-285750">
              <a:buFont typeface="Arial" panose="020B0604020202020204" pitchFamily="34" charset="0"/>
              <a:buChar char="•"/>
            </a:pPr>
            <a:r>
              <a:rPr lang="en-US"/>
              <a:t>What are the barriers they face and what can we do to address those barriers?</a:t>
            </a:r>
          </a:p>
          <a:p>
            <a:pPr marL="285750" indent="-285750">
              <a:buFont typeface="Arial" panose="020B0604020202020204" pitchFamily="34" charset="0"/>
              <a:buChar char="•"/>
            </a:pPr>
            <a:r>
              <a:rPr lang="en-US"/>
              <a:t>What does success look like to them?</a:t>
            </a:r>
          </a:p>
          <a:p>
            <a:pPr marL="285750" indent="-285750">
              <a:buFont typeface="Arial" panose="020B0604020202020204" pitchFamily="34" charset="0"/>
              <a:buChar char="•"/>
            </a:pPr>
            <a:r>
              <a:rPr lang="en-US"/>
              <a:t>What are the systems we need to put in place to ensure we always center on people who are most impacted?</a:t>
            </a:r>
          </a:p>
        </p:txBody>
      </p:sp>
    </p:spTree>
    <p:extLst>
      <p:ext uri="{BB962C8B-B14F-4D97-AF65-F5344CB8AC3E}">
        <p14:creationId xmlns:p14="http://schemas.microsoft.com/office/powerpoint/2010/main" val="930160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1D65-49EA-469F-859D-75299F202065}"/>
              </a:ext>
            </a:extLst>
          </p:cNvPr>
          <p:cNvSpPr>
            <a:spLocks noGrp="1"/>
          </p:cNvSpPr>
          <p:nvPr>
            <p:ph type="title"/>
          </p:nvPr>
        </p:nvSpPr>
        <p:spPr>
          <a:xfrm>
            <a:off x="7162800" y="2723657"/>
            <a:ext cx="3887516" cy="1410686"/>
          </a:xfrm>
        </p:spPr>
        <p:txBody>
          <a:bodyPr/>
          <a:lstStyle/>
          <a:p>
            <a:r>
              <a:rPr lang="en-US"/>
              <a:t>Participatory Policy-Making</a:t>
            </a:r>
          </a:p>
        </p:txBody>
      </p:sp>
      <p:graphicFrame>
        <p:nvGraphicFramePr>
          <p:cNvPr id="6" name="Picture Placeholder 5">
            <a:extLst>
              <a:ext uri="{FF2B5EF4-FFF2-40B4-BE49-F238E27FC236}">
                <a16:creationId xmlns:a16="http://schemas.microsoft.com/office/drawing/2014/main" id="{A7A07E1C-9818-4D3E-9144-F3BE153DAC57}"/>
              </a:ext>
            </a:extLst>
          </p:cNvPr>
          <p:cNvGraphicFramePr>
            <a:graphicFrameLocks noGrp="1" noChangeAspect="1"/>
          </p:cNvGraphicFramePr>
          <p:nvPr>
            <p:ph idx="1"/>
            <p:extLst>
              <p:ext uri="{D42A27DB-BD31-4B8C-83A1-F6EECF244321}">
                <p14:modId xmlns:p14="http://schemas.microsoft.com/office/powerpoint/2010/main" val="610427946"/>
              </p:ext>
            </p:extLst>
          </p:nvPr>
        </p:nvGraphicFramePr>
        <p:xfrm>
          <a:off x="1673567" y="180062"/>
          <a:ext cx="5021086" cy="6497876"/>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Exch.Document.DC">
                  <p:embed/>
                </p:oleObj>
              </mc:Choice>
              <mc:Fallback>
                <p:oleObj name="Acrobat Document" r:id="rId3" imgW="3886052" imgH="5029200" progId="AcroExch.Document.DC">
                  <p:embed/>
                  <p:pic>
                    <p:nvPicPr>
                      <p:cNvPr id="6" name="Picture Placeholder 5">
                        <a:extLst>
                          <a:ext uri="{FF2B5EF4-FFF2-40B4-BE49-F238E27FC236}">
                            <a16:creationId xmlns:a16="http://schemas.microsoft.com/office/drawing/2014/main" id="{A7A07E1C-9818-4D3E-9144-F3BE153DAC57}"/>
                          </a:ext>
                        </a:extLst>
                      </p:cNvPr>
                      <p:cNvPicPr/>
                      <p:nvPr/>
                    </p:nvPicPr>
                    <p:blipFill>
                      <a:blip r:embed="rId4"/>
                      <a:stretch>
                        <a:fillRect/>
                      </a:stretch>
                    </p:blipFill>
                    <p:spPr>
                      <a:xfrm>
                        <a:off x="1673567" y="180062"/>
                        <a:ext cx="5021086" cy="6497876"/>
                      </a:xfrm>
                      <a:prstGeom prst="rect">
                        <a:avLst/>
                      </a:prstGeom>
                    </p:spPr>
                  </p:pic>
                </p:oleObj>
              </mc:Fallback>
            </mc:AlternateContent>
          </a:graphicData>
        </a:graphic>
      </p:graphicFrame>
    </p:spTree>
    <p:extLst>
      <p:ext uri="{BB962C8B-B14F-4D97-AF65-F5344CB8AC3E}">
        <p14:creationId xmlns:p14="http://schemas.microsoft.com/office/powerpoint/2010/main" val="821104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51B3-9A9F-43A0-8977-1D90EE4B6BBB}"/>
              </a:ext>
            </a:extLst>
          </p:cNvPr>
          <p:cNvSpPr>
            <a:spLocks noGrp="1"/>
          </p:cNvSpPr>
          <p:nvPr>
            <p:ph type="title"/>
          </p:nvPr>
        </p:nvSpPr>
        <p:spPr>
          <a:xfrm>
            <a:off x="838200" y="1793466"/>
            <a:ext cx="8425543" cy="1410686"/>
          </a:xfrm>
        </p:spPr>
        <p:txBody>
          <a:bodyPr/>
          <a:lstStyle/>
          <a:p>
            <a:r>
              <a:rPr lang="en-US" dirty="0"/>
              <a:t>The Culture of </a:t>
            </a:r>
            <a:br>
              <a:rPr lang="en-US" dirty="0"/>
            </a:br>
            <a:r>
              <a:rPr lang="en-US" dirty="0"/>
              <a:t>Continuous Improvement in Policy</a:t>
            </a:r>
          </a:p>
        </p:txBody>
      </p:sp>
      <p:sp>
        <p:nvSpPr>
          <p:cNvPr id="3" name="Content Placeholder 2">
            <a:extLst>
              <a:ext uri="{FF2B5EF4-FFF2-40B4-BE49-F238E27FC236}">
                <a16:creationId xmlns:a16="http://schemas.microsoft.com/office/drawing/2014/main" id="{378C89B0-35B6-4E71-A1D0-1453EED4B6CA}"/>
              </a:ext>
            </a:extLst>
          </p:cNvPr>
          <p:cNvSpPr>
            <a:spLocks noGrp="1"/>
          </p:cNvSpPr>
          <p:nvPr>
            <p:ph idx="1"/>
          </p:nvPr>
        </p:nvSpPr>
        <p:spPr>
          <a:xfrm>
            <a:off x="3164742" y="3556748"/>
            <a:ext cx="4544595" cy="2799602"/>
          </a:xfrm>
        </p:spPr>
        <p:txBody>
          <a:bodyPr/>
          <a:lstStyle/>
          <a:p>
            <a:r>
              <a:rPr lang="en-US" sz="1800" dirty="0"/>
              <a:t>People tend to see policies as finite and inflexible and permanent. </a:t>
            </a:r>
          </a:p>
          <a:p>
            <a:r>
              <a:rPr lang="en-US" sz="1800" dirty="0"/>
              <a:t>We need to move towards a culture that normalizes maintenance of policies.</a:t>
            </a:r>
          </a:p>
          <a:p>
            <a:pPr marL="285750" indent="-285750">
              <a:buFont typeface="Arial" panose="020B0604020202020204" pitchFamily="34" charset="0"/>
              <a:buChar char="•"/>
            </a:pPr>
            <a:r>
              <a:rPr lang="en-US" sz="1800" dirty="0"/>
              <a:t>What approach to use?</a:t>
            </a:r>
          </a:p>
          <a:p>
            <a:pPr marL="285750" indent="-285750">
              <a:buFont typeface="Arial" panose="020B0604020202020204" pitchFamily="34" charset="0"/>
              <a:buChar char="•"/>
            </a:pPr>
            <a:r>
              <a:rPr lang="en-US" sz="1800" dirty="0"/>
              <a:t>When to review?</a:t>
            </a:r>
          </a:p>
          <a:p>
            <a:pPr marL="285750" indent="-285750">
              <a:buFont typeface="Arial" panose="020B0604020202020204" pitchFamily="34" charset="0"/>
              <a:buChar char="•"/>
            </a:pPr>
            <a:r>
              <a:rPr lang="en-US" sz="1800" dirty="0"/>
              <a:t>Who is involved?</a:t>
            </a:r>
          </a:p>
          <a:p>
            <a:pPr marL="285750" indent="-285750">
              <a:buFont typeface="Arial" panose="020B0604020202020204" pitchFamily="34" charset="0"/>
              <a:buChar char="•"/>
            </a:pPr>
            <a:r>
              <a:rPr lang="en-US" sz="1800" dirty="0"/>
              <a:t>Where do I start?</a:t>
            </a:r>
          </a:p>
          <a:p>
            <a:endParaRPr lang="en-US" sz="1800" dirty="0"/>
          </a:p>
        </p:txBody>
      </p:sp>
      <p:pic>
        <p:nvPicPr>
          <p:cNvPr id="5" name="Picture Placeholder 4">
            <a:extLst>
              <a:ext uri="{FF2B5EF4-FFF2-40B4-BE49-F238E27FC236}">
                <a16:creationId xmlns:a16="http://schemas.microsoft.com/office/drawing/2014/main" id="{4B963769-5065-40EF-85A9-309CF0A4E27F}"/>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6569" t="-14366" r="-7089" b="-13255"/>
          <a:stretch/>
        </p:blipFill>
        <p:spPr>
          <a:xfrm>
            <a:off x="762000" y="3429000"/>
            <a:ext cx="2166257" cy="2198914"/>
          </a:xfrm>
          <a:prstGeom prst="rect">
            <a:avLst/>
          </a:prstGeom>
        </p:spPr>
      </p:pic>
    </p:spTree>
    <p:extLst>
      <p:ext uri="{BB962C8B-B14F-4D97-AF65-F5344CB8AC3E}">
        <p14:creationId xmlns:p14="http://schemas.microsoft.com/office/powerpoint/2010/main" val="36858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591C-30BC-4657-9F76-FF42BCD47666}"/>
              </a:ext>
            </a:extLst>
          </p:cNvPr>
          <p:cNvSpPr>
            <a:spLocks noGrp="1"/>
          </p:cNvSpPr>
          <p:nvPr>
            <p:ph type="title"/>
          </p:nvPr>
        </p:nvSpPr>
        <p:spPr/>
        <p:txBody>
          <a:bodyPr/>
          <a:lstStyle/>
          <a:p>
            <a:r>
              <a:rPr lang="en-US" dirty="0"/>
              <a:t>What Approach to Use</a:t>
            </a:r>
          </a:p>
        </p:txBody>
      </p:sp>
      <p:sp>
        <p:nvSpPr>
          <p:cNvPr id="3" name="Content Placeholder 2">
            <a:extLst>
              <a:ext uri="{FF2B5EF4-FFF2-40B4-BE49-F238E27FC236}">
                <a16:creationId xmlns:a16="http://schemas.microsoft.com/office/drawing/2014/main" id="{C9088B85-54F7-491D-999D-23B7398F0EE7}"/>
              </a:ext>
            </a:extLst>
          </p:cNvPr>
          <p:cNvSpPr>
            <a:spLocks noGrp="1"/>
          </p:cNvSpPr>
          <p:nvPr>
            <p:ph idx="1"/>
          </p:nvPr>
        </p:nvSpPr>
        <p:spPr/>
        <p:txBody>
          <a:bodyPr/>
          <a:lstStyle/>
          <a:p>
            <a:r>
              <a:rPr lang="en-US" dirty="0"/>
              <a:t>The City of Tacoma continuous improvement team uses a 4i’s phase approach for continuous improvement. A 5th “I” is included here. </a:t>
            </a:r>
          </a:p>
          <a:p>
            <a:pPr marL="342900" indent="-342900">
              <a:buFont typeface="+mj-lt"/>
              <a:buAutoNum type="arabicPeriod"/>
            </a:pPr>
            <a:r>
              <a:rPr lang="en-US" b="1" dirty="0">
                <a:solidFill>
                  <a:srgbClr val="EF8A25"/>
                </a:solidFill>
              </a:rPr>
              <a:t>Initiate: </a:t>
            </a:r>
            <a:r>
              <a:rPr lang="en-US" dirty="0"/>
              <a:t>Identify what the scope of work.</a:t>
            </a:r>
          </a:p>
          <a:p>
            <a:pPr marL="342900" indent="-342900">
              <a:buFont typeface="+mj-lt"/>
              <a:buAutoNum type="arabicPeriod"/>
            </a:pPr>
            <a:r>
              <a:rPr lang="en-US" b="1" dirty="0">
                <a:solidFill>
                  <a:srgbClr val="EF8A25"/>
                </a:solidFill>
              </a:rPr>
              <a:t>Investigate: </a:t>
            </a:r>
            <a:r>
              <a:rPr lang="en-US" dirty="0"/>
              <a:t>Gather facts, figures, include stakeholder voice.</a:t>
            </a:r>
          </a:p>
          <a:p>
            <a:pPr marL="342900" indent="-342900">
              <a:buFont typeface="+mj-lt"/>
              <a:buAutoNum type="arabicPeriod"/>
            </a:pPr>
            <a:r>
              <a:rPr lang="en-US" b="1" dirty="0">
                <a:solidFill>
                  <a:srgbClr val="EF8A25"/>
                </a:solidFill>
              </a:rPr>
              <a:t>Improve: </a:t>
            </a:r>
            <a:r>
              <a:rPr lang="en-US" dirty="0"/>
              <a:t>Plan your recommendations, changes.</a:t>
            </a:r>
          </a:p>
          <a:p>
            <a:pPr marL="342900" indent="-342900">
              <a:buFont typeface="+mj-lt"/>
              <a:buAutoNum type="arabicPeriod"/>
            </a:pPr>
            <a:r>
              <a:rPr lang="en-US" b="1" dirty="0">
                <a:solidFill>
                  <a:srgbClr val="EF8A25"/>
                </a:solidFill>
              </a:rPr>
              <a:t>Implement: </a:t>
            </a:r>
            <a:r>
              <a:rPr lang="en-US" dirty="0"/>
              <a:t>Act on your plans, strategies, and recommendations.</a:t>
            </a:r>
          </a:p>
          <a:p>
            <a:pPr marL="342900" indent="-342900">
              <a:buFont typeface="+mj-lt"/>
              <a:buAutoNum type="arabicPeriod"/>
            </a:pPr>
            <a:r>
              <a:rPr lang="en-US" b="1" dirty="0">
                <a:solidFill>
                  <a:srgbClr val="EF8A25"/>
                </a:solidFill>
              </a:rPr>
              <a:t>Iterate: </a:t>
            </a:r>
            <a:r>
              <a:rPr lang="en-US" dirty="0"/>
              <a:t>Review outcomes. </a:t>
            </a:r>
            <a:r>
              <a:rPr lang="en-US" b="1" dirty="0"/>
              <a:t>Repeat phases.</a:t>
            </a:r>
          </a:p>
        </p:txBody>
      </p:sp>
    </p:spTree>
    <p:extLst>
      <p:ext uri="{BB962C8B-B14F-4D97-AF65-F5344CB8AC3E}">
        <p14:creationId xmlns:p14="http://schemas.microsoft.com/office/powerpoint/2010/main" val="13506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DF9A68-1939-499A-BCF4-62BAD2EC8E2B}"/>
              </a:ext>
            </a:extLst>
          </p:cNvPr>
          <p:cNvSpPr>
            <a:spLocks noGrp="1"/>
          </p:cNvSpPr>
          <p:nvPr>
            <p:ph type="title"/>
          </p:nvPr>
        </p:nvSpPr>
        <p:spPr>
          <a:xfrm>
            <a:off x="838199" y="2257452"/>
            <a:ext cx="3854411" cy="2305737"/>
          </a:xfrm>
        </p:spPr>
        <p:txBody>
          <a:bodyPr/>
          <a:lstStyle/>
          <a:p>
            <a:r>
              <a:rPr lang="en-US"/>
              <a:t>Organizational Structures Committee</a:t>
            </a:r>
          </a:p>
        </p:txBody>
      </p:sp>
      <p:sp>
        <p:nvSpPr>
          <p:cNvPr id="16" name="Content Placeholder 15">
            <a:extLst>
              <a:ext uri="{FF2B5EF4-FFF2-40B4-BE49-F238E27FC236}">
                <a16:creationId xmlns:a16="http://schemas.microsoft.com/office/drawing/2014/main" id="{EB0ECC6D-A9DC-4E39-ACDC-0759CFBF9AF6}"/>
              </a:ext>
            </a:extLst>
          </p:cNvPr>
          <p:cNvSpPr>
            <a:spLocks noGrp="1"/>
          </p:cNvSpPr>
          <p:nvPr>
            <p:ph idx="1"/>
          </p:nvPr>
        </p:nvSpPr>
        <p:spPr>
          <a:xfrm>
            <a:off x="838200" y="4848470"/>
            <a:ext cx="3854410" cy="1056442"/>
          </a:xfrm>
        </p:spPr>
        <p:txBody>
          <a:bodyPr/>
          <a:lstStyle/>
          <a:p>
            <a:r>
              <a:rPr lang="en-US"/>
              <a:t>Committee meets monthly on the third Thursday of the month at 10:00 am.</a:t>
            </a:r>
          </a:p>
          <a:p>
            <a:r>
              <a:rPr lang="en-US">
                <a:solidFill>
                  <a:srgbClr val="EF8A25"/>
                </a:solidFill>
              </a:rPr>
              <a:t>Next Meeting: April 15</a:t>
            </a:r>
            <a:r>
              <a:rPr lang="en-US" baseline="30000">
                <a:solidFill>
                  <a:srgbClr val="EF8A25"/>
                </a:solidFill>
              </a:rPr>
              <a:t>th</a:t>
            </a:r>
            <a:r>
              <a:rPr lang="en-US">
                <a:solidFill>
                  <a:srgbClr val="EF8A25"/>
                </a:solidFill>
              </a:rPr>
              <a:t> at 10:00 am</a:t>
            </a:r>
          </a:p>
        </p:txBody>
      </p:sp>
      <p:sp>
        <p:nvSpPr>
          <p:cNvPr id="5" name="Content Placeholder 2">
            <a:extLst>
              <a:ext uri="{FF2B5EF4-FFF2-40B4-BE49-F238E27FC236}">
                <a16:creationId xmlns:a16="http://schemas.microsoft.com/office/drawing/2014/main" id="{9DF4881B-9913-4D99-8F75-4576E0540C4F}"/>
              </a:ext>
            </a:extLst>
          </p:cNvPr>
          <p:cNvSpPr txBox="1">
            <a:spLocks/>
          </p:cNvSpPr>
          <p:nvPr/>
        </p:nvSpPr>
        <p:spPr>
          <a:xfrm>
            <a:off x="5096933" y="2820148"/>
            <a:ext cx="6689868" cy="3008564"/>
          </a:xfrm>
          <a:prstGeom prst="rect">
            <a:avLst/>
          </a:prstGeom>
        </p:spPr>
        <p:txBody>
          <a:bodyPr bIns="45720"/>
          <a:lstStyle>
            <a:lvl1pPr marL="0" indent="0" algn="l" defTabSz="914400" rtl="0" eaLnBrk="1" latinLnBrk="0" hangingPunct="1">
              <a:lnSpc>
                <a:spcPct val="90000"/>
              </a:lnSpc>
              <a:spcBef>
                <a:spcPts val="0"/>
              </a:spcBef>
              <a:spcAft>
                <a:spcPts val="1200"/>
              </a:spcAft>
              <a:buClr>
                <a:srgbClr val="EF8A25"/>
              </a:buClr>
              <a:buFont typeface="Arial" panose="020B0604020202020204" pitchFamily="34" charset="0"/>
              <a:buNone/>
              <a:defRPr sz="1800" b="0" kern="1200" baseline="0">
                <a:solidFill>
                  <a:srgbClr val="1B476B"/>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Clr>
                <a:srgbClr val="EF8A25"/>
              </a:buClr>
              <a:buFont typeface="Arial" panose="020B0604020202020204" pitchFamily="34" charset="0"/>
              <a:buChar char="•"/>
              <a:defRPr sz="1600" kern="1200">
                <a:solidFill>
                  <a:srgbClr val="1B476B"/>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Past projects</a:t>
            </a:r>
          </a:p>
          <a:p>
            <a:pPr marL="285750" indent="-285750">
              <a:buFont typeface="Arial" panose="020B0604020202020204" pitchFamily="34" charset="0"/>
              <a:buChar char="•"/>
            </a:pPr>
            <a:r>
              <a:rPr lang="en-US"/>
              <a:t>Housing of resources including a Lexicon, Resource/Educational Guide, and Organizational Assessment</a:t>
            </a:r>
          </a:p>
          <a:p>
            <a:pPr marL="285750" indent="-285750">
              <a:buFont typeface="Arial" panose="020B0604020202020204" pitchFamily="34" charset="0"/>
              <a:buChar char="•"/>
            </a:pPr>
            <a:r>
              <a:rPr lang="en-US"/>
              <a:t>4-part Lens of Equity mini-series.</a:t>
            </a:r>
            <a:br>
              <a:rPr lang="en-US"/>
            </a:br>
            <a:endParaRPr lang="en-US"/>
          </a:p>
          <a:p>
            <a:r>
              <a:rPr lang="en-US"/>
              <a:t>Future projects</a:t>
            </a:r>
          </a:p>
          <a:p>
            <a:pPr marL="285750" indent="-285750">
              <a:buFont typeface="Arial" panose="020B0604020202020204" pitchFamily="34" charset="0"/>
              <a:buChar char="•"/>
            </a:pPr>
            <a:r>
              <a:rPr lang="en-US"/>
              <a:t>Lens of Equity Summit in June</a:t>
            </a:r>
          </a:p>
          <a:p>
            <a:pPr marL="285750" indent="-285750">
              <a:buFont typeface="Arial" panose="020B0604020202020204" pitchFamily="34" charset="0"/>
              <a:buChar char="•"/>
            </a:pPr>
            <a:r>
              <a:rPr lang="en-US"/>
              <a:t>Gold Standard Onboarding Process </a:t>
            </a:r>
          </a:p>
          <a:p>
            <a:pPr marL="285750" indent="-285750">
              <a:buFont typeface="Arial" panose="020B0604020202020204" pitchFamily="34" charset="0"/>
              <a:buChar char="•"/>
            </a:pPr>
            <a:r>
              <a:rPr lang="en-US"/>
              <a:t>Growing resources</a:t>
            </a:r>
          </a:p>
        </p:txBody>
      </p:sp>
    </p:spTree>
    <p:extLst>
      <p:ext uri="{BB962C8B-B14F-4D97-AF65-F5344CB8AC3E}">
        <p14:creationId xmlns:p14="http://schemas.microsoft.com/office/powerpoint/2010/main" val="1327052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765C-3896-4483-87E0-28E2A3DF29A9}"/>
              </a:ext>
            </a:extLst>
          </p:cNvPr>
          <p:cNvSpPr>
            <a:spLocks noGrp="1"/>
          </p:cNvSpPr>
          <p:nvPr>
            <p:ph type="title"/>
          </p:nvPr>
        </p:nvSpPr>
        <p:spPr/>
        <p:txBody>
          <a:bodyPr/>
          <a:lstStyle/>
          <a:p>
            <a:r>
              <a:rPr lang="en-US" dirty="0"/>
              <a:t>When to Review</a:t>
            </a:r>
          </a:p>
        </p:txBody>
      </p:sp>
      <p:sp>
        <p:nvSpPr>
          <p:cNvPr id="3" name="Content Placeholder 2">
            <a:extLst>
              <a:ext uri="{FF2B5EF4-FFF2-40B4-BE49-F238E27FC236}">
                <a16:creationId xmlns:a16="http://schemas.microsoft.com/office/drawing/2014/main" id="{19D0C6F7-77EF-46A0-AE33-46CD70DA1693}"/>
              </a:ext>
            </a:extLst>
          </p:cNvPr>
          <p:cNvSpPr>
            <a:spLocks noGrp="1"/>
          </p:cNvSpPr>
          <p:nvPr>
            <p:ph idx="1"/>
          </p:nvPr>
        </p:nvSpPr>
        <p:spPr/>
        <p:txBody>
          <a:bodyPr/>
          <a:lstStyle/>
          <a:p>
            <a:pPr marL="285750" indent="-285750">
              <a:buFont typeface="Arial" panose="020B0604020202020204" pitchFamily="34" charset="0"/>
              <a:buChar char="•"/>
            </a:pPr>
            <a:r>
              <a:rPr lang="en-US" sz="1800" dirty="0"/>
              <a:t>Best practice is to have policies reviewed </a:t>
            </a:r>
            <a:r>
              <a:rPr lang="en-US" sz="1800" b="1" dirty="0"/>
              <a:t>bi-annually</a:t>
            </a:r>
            <a:r>
              <a:rPr lang="en-US" sz="1800" dirty="0"/>
              <a:t>.</a:t>
            </a:r>
          </a:p>
          <a:p>
            <a:pPr marL="285750" indent="-285750">
              <a:buFont typeface="Arial" panose="020B0604020202020204" pitchFamily="34" charset="0"/>
              <a:buChar char="•"/>
            </a:pPr>
            <a:r>
              <a:rPr lang="en-US" sz="1800" dirty="0"/>
              <a:t>If your policy is dependent on external organizations review and revise around the parent organization in addition or in place of regular reviews or if your policy is dependent on old structures.</a:t>
            </a:r>
          </a:p>
          <a:p>
            <a:pPr marL="285750" indent="-285750">
              <a:buFont typeface="Arial" panose="020B0604020202020204" pitchFamily="34" charset="0"/>
              <a:buChar char="•"/>
            </a:pPr>
            <a:r>
              <a:rPr lang="en-US" sz="1800" dirty="0"/>
              <a:t>If your organization changed in any significant way.</a:t>
            </a:r>
          </a:p>
          <a:p>
            <a:endParaRPr lang="en-US" dirty="0"/>
          </a:p>
        </p:txBody>
      </p:sp>
    </p:spTree>
    <p:extLst>
      <p:ext uri="{BB962C8B-B14F-4D97-AF65-F5344CB8AC3E}">
        <p14:creationId xmlns:p14="http://schemas.microsoft.com/office/powerpoint/2010/main" val="228353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4755-A6A8-4E24-8A0A-5BBEA05AC853}"/>
              </a:ext>
            </a:extLst>
          </p:cNvPr>
          <p:cNvSpPr>
            <a:spLocks noGrp="1"/>
          </p:cNvSpPr>
          <p:nvPr>
            <p:ph type="title"/>
          </p:nvPr>
        </p:nvSpPr>
        <p:spPr/>
        <p:txBody>
          <a:bodyPr/>
          <a:lstStyle/>
          <a:p>
            <a:r>
              <a:rPr lang="en-US" dirty="0"/>
              <a:t>Who is Involved?</a:t>
            </a:r>
          </a:p>
        </p:txBody>
      </p:sp>
      <p:sp>
        <p:nvSpPr>
          <p:cNvPr id="3" name="Content Placeholder 2">
            <a:extLst>
              <a:ext uri="{FF2B5EF4-FFF2-40B4-BE49-F238E27FC236}">
                <a16:creationId xmlns:a16="http://schemas.microsoft.com/office/drawing/2014/main" id="{2DF660BE-4346-470A-B364-C839CE1388C2}"/>
              </a:ext>
            </a:extLst>
          </p:cNvPr>
          <p:cNvSpPr>
            <a:spLocks noGrp="1"/>
          </p:cNvSpPr>
          <p:nvPr>
            <p:ph idx="1"/>
          </p:nvPr>
        </p:nvSpPr>
        <p:spPr/>
        <p:txBody>
          <a:bodyPr/>
          <a:lstStyle/>
          <a:p>
            <a:pPr marL="285750" indent="-285750">
              <a:buFont typeface="Arial" panose="020B0604020202020204" pitchFamily="34" charset="0"/>
              <a:buChar char="•"/>
            </a:pPr>
            <a:r>
              <a:rPr lang="en-US" dirty="0"/>
              <a:t>Policies may be in different departments/sections.</a:t>
            </a:r>
          </a:p>
          <a:p>
            <a:pPr marL="285750" indent="-285750">
              <a:buFont typeface="Arial" panose="020B0604020202020204" pitchFamily="34" charset="0"/>
              <a:buChar char="•"/>
            </a:pPr>
            <a:r>
              <a:rPr lang="en-US" dirty="0"/>
              <a:t>Typical policy reviewers include HR manager, Policy coordinators/analysts, and other personnel. Executive managers or Executive sponsors in any organization.</a:t>
            </a:r>
          </a:p>
          <a:p>
            <a:pPr marL="285750" indent="-285750">
              <a:buFont typeface="Arial" panose="020B0604020202020204" pitchFamily="34" charset="0"/>
              <a:buChar char="•"/>
            </a:pPr>
            <a:r>
              <a:rPr lang="en-US" dirty="0"/>
              <a:t>External and internal stakeholders voice should be integrated into the policy.</a:t>
            </a:r>
          </a:p>
        </p:txBody>
      </p:sp>
    </p:spTree>
    <p:extLst>
      <p:ext uri="{BB962C8B-B14F-4D97-AF65-F5344CB8AC3E}">
        <p14:creationId xmlns:p14="http://schemas.microsoft.com/office/powerpoint/2010/main" val="11866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8FFA-DB24-40F3-A4CC-4538AD666418}"/>
              </a:ext>
            </a:extLst>
          </p:cNvPr>
          <p:cNvSpPr>
            <a:spLocks noGrp="1"/>
          </p:cNvSpPr>
          <p:nvPr>
            <p:ph type="title"/>
          </p:nvPr>
        </p:nvSpPr>
        <p:spPr>
          <a:xfrm>
            <a:off x="5780314" y="1793466"/>
            <a:ext cx="5993902" cy="1410686"/>
          </a:xfrm>
        </p:spPr>
        <p:txBody>
          <a:bodyPr/>
          <a:lstStyle/>
          <a:p>
            <a:r>
              <a:rPr lang="en-US" dirty="0"/>
              <a:t>Where to Start</a:t>
            </a:r>
          </a:p>
        </p:txBody>
      </p:sp>
      <p:sp>
        <p:nvSpPr>
          <p:cNvPr id="3" name="Content Placeholder 2">
            <a:extLst>
              <a:ext uri="{FF2B5EF4-FFF2-40B4-BE49-F238E27FC236}">
                <a16:creationId xmlns:a16="http://schemas.microsoft.com/office/drawing/2014/main" id="{920B0E64-E495-4769-A8C6-BB81F6BF4E75}"/>
              </a:ext>
            </a:extLst>
          </p:cNvPr>
          <p:cNvSpPr>
            <a:spLocks noGrp="1"/>
          </p:cNvSpPr>
          <p:nvPr>
            <p:ph idx="1"/>
          </p:nvPr>
        </p:nvSpPr>
        <p:spPr>
          <a:xfrm>
            <a:off x="5780314" y="3556748"/>
            <a:ext cx="5993902" cy="2799602"/>
          </a:xfrm>
        </p:spPr>
        <p:txBody>
          <a:bodyPr/>
          <a:lstStyle/>
          <a:p>
            <a:pPr marL="342900" indent="-342900">
              <a:buFont typeface="+mj-lt"/>
              <a:buAutoNum type="arabicPeriod"/>
            </a:pPr>
            <a:r>
              <a:rPr lang="en-US" sz="1800" dirty="0"/>
              <a:t>Create a policy review schedule.  </a:t>
            </a:r>
          </a:p>
          <a:p>
            <a:pPr marL="342900" indent="-342900">
              <a:buFont typeface="+mj-lt"/>
              <a:buAutoNum type="arabicPeriod"/>
            </a:pPr>
            <a:r>
              <a:rPr lang="en-US" sz="1800" dirty="0"/>
              <a:t>Identify stakeholders of policies.</a:t>
            </a:r>
          </a:p>
          <a:p>
            <a:pPr marL="342900" indent="-342900">
              <a:buFont typeface="+mj-lt"/>
              <a:buAutoNum type="arabicPeriod"/>
            </a:pPr>
            <a:r>
              <a:rPr lang="en-US" sz="1800" dirty="0"/>
              <a:t>Confirm responsible parties.</a:t>
            </a:r>
          </a:p>
          <a:p>
            <a:pPr marL="342900" indent="-342900">
              <a:buFont typeface="+mj-lt"/>
              <a:buAutoNum type="arabicPeriod"/>
            </a:pPr>
            <a:r>
              <a:rPr lang="en-US" sz="1800" dirty="0"/>
              <a:t>Decide on continuous improvement approach.</a:t>
            </a:r>
          </a:p>
          <a:p>
            <a:pPr marL="342900" indent="-342900">
              <a:buFont typeface="+mj-lt"/>
              <a:buAutoNum type="arabicPeriod"/>
            </a:pPr>
            <a:r>
              <a:rPr lang="en-US" sz="1800" b="1" i="1" dirty="0"/>
              <a:t>Start!</a:t>
            </a:r>
          </a:p>
          <a:p>
            <a:pPr marL="285750" indent="-285750">
              <a:buFont typeface="Arial" panose="020B0604020202020204" pitchFamily="34" charset="0"/>
              <a:buChar char="•"/>
            </a:pPr>
            <a:endParaRPr lang="en-US" dirty="0"/>
          </a:p>
          <a:p>
            <a:endParaRPr lang="en-US" dirty="0"/>
          </a:p>
        </p:txBody>
      </p:sp>
      <p:pic>
        <p:nvPicPr>
          <p:cNvPr id="5" name="Picture Placeholder 4" descr="Student Digital Preservation Consultants Looking for Small Cultural Heritage Organizations ...">
            <a:extLst>
              <a:ext uri="{FF2B5EF4-FFF2-40B4-BE49-F238E27FC236}">
                <a16:creationId xmlns:a16="http://schemas.microsoft.com/office/drawing/2014/main" id="{8A6C43CC-44A7-437C-9517-4B7038A19CA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5110" t="-85020" r="-3274" b="8721"/>
          <a:stretch/>
        </p:blipFill>
        <p:spPr>
          <a:xfrm>
            <a:off x="555172" y="601493"/>
            <a:ext cx="4811486" cy="4505075"/>
          </a:xfrm>
          <a:prstGeom prst="rect">
            <a:avLst/>
          </a:prstGeom>
        </p:spPr>
      </p:pic>
    </p:spTree>
    <p:extLst>
      <p:ext uri="{BB962C8B-B14F-4D97-AF65-F5344CB8AC3E}">
        <p14:creationId xmlns:p14="http://schemas.microsoft.com/office/powerpoint/2010/main" val="15800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9BAEAD-743B-4725-89FF-AD5099EE07FD}"/>
              </a:ext>
            </a:extLst>
          </p:cNvPr>
          <p:cNvSpPr>
            <a:spLocks noGrp="1"/>
          </p:cNvSpPr>
          <p:nvPr>
            <p:ph idx="13"/>
          </p:nvPr>
        </p:nvSpPr>
        <p:spPr>
          <a:xfrm>
            <a:off x="838200" y="2720051"/>
            <a:ext cx="4470722" cy="2464508"/>
          </a:xfrm>
        </p:spPr>
        <p:txBody>
          <a:bodyPr/>
          <a:lstStyle/>
          <a:p>
            <a:r>
              <a:rPr lang="en-US" sz="2400">
                <a:solidFill>
                  <a:srgbClr val="EF8A25"/>
                </a:solidFill>
                <a:latin typeface="Bahnschrift SemiBold SemiConden" panose="020B0502040204020203" pitchFamily="34" charset="0"/>
              </a:rPr>
              <a:t>Internal Policies</a:t>
            </a:r>
          </a:p>
          <a:p>
            <a:pPr marL="285750" indent="-285750">
              <a:buFont typeface="Arial" panose="020B0604020202020204" pitchFamily="34" charset="0"/>
              <a:buChar char="•"/>
            </a:pPr>
            <a:r>
              <a:rPr lang="en-US"/>
              <a:t>Includes HR, org structure, pay, benefits, staffing, hiring/recruitment/retention</a:t>
            </a:r>
          </a:p>
          <a:p>
            <a:r>
              <a:rPr lang="en-US" i="1"/>
              <a:t>Example:</a:t>
            </a:r>
            <a:endParaRPr lang="en-US"/>
          </a:p>
          <a:p>
            <a:pPr marL="285750" indent="-285750">
              <a:buFont typeface="Arial" panose="020B0604020202020204" pitchFamily="34" charset="0"/>
              <a:buChar char="•"/>
            </a:pPr>
            <a:r>
              <a:rPr lang="en-US" sz="1600"/>
              <a:t>Who will this policy impact intentionally and unintentionally? Are they involved in the development of the policy?</a:t>
            </a:r>
          </a:p>
          <a:p>
            <a:pPr marL="285750" indent="-285750">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78EB26EF-5BB6-420D-86BA-0CC1DE24448F}"/>
              </a:ext>
            </a:extLst>
          </p:cNvPr>
          <p:cNvSpPr>
            <a:spLocks noGrp="1"/>
          </p:cNvSpPr>
          <p:nvPr>
            <p:ph type="title"/>
          </p:nvPr>
        </p:nvSpPr>
        <p:spPr/>
        <p:txBody>
          <a:bodyPr/>
          <a:lstStyle/>
          <a:p>
            <a:r>
              <a:rPr lang="en-US"/>
              <a:t>Internal vs External Policy</a:t>
            </a:r>
          </a:p>
        </p:txBody>
      </p:sp>
      <p:sp>
        <p:nvSpPr>
          <p:cNvPr id="5" name="Content Placeholder 4">
            <a:extLst>
              <a:ext uri="{FF2B5EF4-FFF2-40B4-BE49-F238E27FC236}">
                <a16:creationId xmlns:a16="http://schemas.microsoft.com/office/drawing/2014/main" id="{0FBC4E91-45F6-4E32-BF7F-7E4050AFDB73}"/>
              </a:ext>
            </a:extLst>
          </p:cNvPr>
          <p:cNvSpPr>
            <a:spLocks noGrp="1"/>
          </p:cNvSpPr>
          <p:nvPr>
            <p:ph idx="14"/>
          </p:nvPr>
        </p:nvSpPr>
        <p:spPr>
          <a:xfrm>
            <a:off x="5587129" y="2720051"/>
            <a:ext cx="4470722" cy="2464508"/>
          </a:xfrm>
        </p:spPr>
        <p:txBody>
          <a:bodyPr/>
          <a:lstStyle/>
          <a:p>
            <a:r>
              <a:rPr lang="en-US" sz="2400">
                <a:solidFill>
                  <a:srgbClr val="EF8A25"/>
                </a:solidFill>
                <a:latin typeface="Bahnschrift SemiBold SemiConden" panose="020B0502040204020203" pitchFamily="34" charset="0"/>
              </a:rPr>
              <a:t>External Policies</a:t>
            </a:r>
          </a:p>
          <a:p>
            <a:pPr marL="285750" indent="-285750">
              <a:buFont typeface="Arial" panose="020B0604020202020204" pitchFamily="34" charset="0"/>
              <a:buChar char="•"/>
            </a:pPr>
            <a:r>
              <a:rPr lang="en-US"/>
              <a:t>Includes programs, governmental/advocacy policies, partnerships, vendors</a:t>
            </a:r>
          </a:p>
          <a:p>
            <a:r>
              <a:rPr lang="en-US" i="1"/>
              <a:t>Example:</a:t>
            </a:r>
          </a:p>
          <a:p>
            <a:pPr marL="285750" indent="-285750">
              <a:buFont typeface="Arial" panose="020B0604020202020204" pitchFamily="34" charset="0"/>
              <a:buChar char="•"/>
            </a:pPr>
            <a:r>
              <a:rPr lang="en-US" sz="1600"/>
              <a:t>Does this policy perpetuate or help to dismantle historical, legal, or other barriers set in the past? </a:t>
            </a:r>
          </a:p>
          <a:p>
            <a:pPr marL="285750" indent="-285750">
              <a:buFont typeface="Arial" panose="020B0604020202020204" pitchFamily="34" charset="0"/>
              <a:buChar char="•"/>
            </a:pPr>
            <a:r>
              <a:rPr lang="en-US" sz="1600"/>
              <a:t>What disparities are identified and how can they be eliminated?</a:t>
            </a:r>
          </a:p>
          <a:p>
            <a:pPr marL="285750" indent="-285750">
              <a:buFont typeface="Arial" panose="020B0604020202020204" pitchFamily="34" charset="0"/>
              <a:buChar char="•"/>
            </a:pPr>
            <a:endParaRPr lang="en-US"/>
          </a:p>
        </p:txBody>
      </p:sp>
      <p:sp>
        <p:nvSpPr>
          <p:cNvPr id="6" name="Content Placeholder 1">
            <a:extLst>
              <a:ext uri="{FF2B5EF4-FFF2-40B4-BE49-F238E27FC236}">
                <a16:creationId xmlns:a16="http://schemas.microsoft.com/office/drawing/2014/main" id="{9305F854-F5F5-483E-8E0B-BA5F199235CD}"/>
              </a:ext>
            </a:extLst>
          </p:cNvPr>
          <p:cNvSpPr txBox="1">
            <a:spLocks/>
          </p:cNvSpPr>
          <p:nvPr/>
        </p:nvSpPr>
        <p:spPr>
          <a:xfrm>
            <a:off x="1222744" y="5757379"/>
            <a:ext cx="8684736" cy="772295"/>
          </a:xfrm>
          <a:prstGeom prst="rect">
            <a:avLst/>
          </a:prstGeom>
        </p:spPr>
        <p:txBody>
          <a:bodyPr bIns="45720"/>
          <a:lstStyle>
            <a:lvl1pPr marL="0" indent="0" algn="l" defTabSz="914400" rtl="0" eaLnBrk="1" latinLnBrk="0" hangingPunct="1">
              <a:lnSpc>
                <a:spcPct val="90000"/>
              </a:lnSpc>
              <a:spcBef>
                <a:spcPts val="0"/>
              </a:spcBef>
              <a:spcAft>
                <a:spcPts val="1200"/>
              </a:spcAft>
              <a:buClr>
                <a:srgbClr val="EF8A25"/>
              </a:buClr>
              <a:buFont typeface="Arial" panose="020B0604020202020204" pitchFamily="34" charset="0"/>
              <a:buNone/>
              <a:defRPr sz="1800" b="0" kern="1200" baseline="0">
                <a:solidFill>
                  <a:srgbClr val="1B476B"/>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Clr>
                <a:srgbClr val="EF8A25"/>
              </a:buClr>
              <a:buFont typeface="Arial" panose="020B0604020202020204" pitchFamily="34" charset="0"/>
              <a:buChar char="•"/>
              <a:defRPr sz="1600" kern="1200">
                <a:solidFill>
                  <a:srgbClr val="1B476B"/>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Within both, it’s important to consider who will be impacted, and whether the people this policy will impact been included in the development of this policy</a:t>
            </a:r>
          </a:p>
          <a:p>
            <a:endParaRPr lang="en-US" dirty="0"/>
          </a:p>
        </p:txBody>
      </p:sp>
      <p:sp>
        <p:nvSpPr>
          <p:cNvPr id="3" name="TextBox 2">
            <a:extLst>
              <a:ext uri="{FF2B5EF4-FFF2-40B4-BE49-F238E27FC236}">
                <a16:creationId xmlns:a16="http://schemas.microsoft.com/office/drawing/2014/main" id="{70BB8C9E-BFA7-4783-8936-60A10E968BF7}"/>
              </a:ext>
            </a:extLst>
          </p:cNvPr>
          <p:cNvSpPr txBox="1"/>
          <p:nvPr/>
        </p:nvSpPr>
        <p:spPr>
          <a:xfrm>
            <a:off x="838199" y="5682951"/>
            <a:ext cx="276446" cy="646331"/>
          </a:xfrm>
          <a:prstGeom prst="rect">
            <a:avLst/>
          </a:prstGeom>
          <a:noFill/>
        </p:spPr>
        <p:txBody>
          <a:bodyPr wrap="square" rtlCol="0">
            <a:spAutoFit/>
          </a:bodyPr>
          <a:lstStyle/>
          <a:p>
            <a:r>
              <a:rPr lang="en-US" sz="3600" b="1" dirty="0">
                <a:solidFill>
                  <a:srgbClr val="EF8A25"/>
                </a:solidFill>
              </a:rPr>
              <a:t>*</a:t>
            </a:r>
          </a:p>
        </p:txBody>
      </p:sp>
    </p:spTree>
    <p:extLst>
      <p:ext uri="{BB962C8B-B14F-4D97-AF65-F5344CB8AC3E}">
        <p14:creationId xmlns:p14="http://schemas.microsoft.com/office/powerpoint/2010/main" val="2981274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1E1B44-ED9A-40F7-9702-E98C976F4218}"/>
              </a:ext>
            </a:extLst>
          </p:cNvPr>
          <p:cNvSpPr>
            <a:spLocks noGrp="1"/>
          </p:cNvSpPr>
          <p:nvPr>
            <p:ph type="title"/>
          </p:nvPr>
        </p:nvSpPr>
        <p:spPr/>
        <p:txBody>
          <a:bodyPr/>
          <a:lstStyle/>
          <a:p>
            <a:r>
              <a:rPr lang="en-US"/>
              <a:t>Developing an Internal Equity Lens</a:t>
            </a:r>
          </a:p>
        </p:txBody>
      </p:sp>
      <p:sp>
        <p:nvSpPr>
          <p:cNvPr id="6" name="Content Placeholder 5">
            <a:extLst>
              <a:ext uri="{FF2B5EF4-FFF2-40B4-BE49-F238E27FC236}">
                <a16:creationId xmlns:a16="http://schemas.microsoft.com/office/drawing/2014/main" id="{1AD388EB-A16F-490C-9495-3EF0FCBB65EF}"/>
              </a:ext>
            </a:extLst>
          </p:cNvPr>
          <p:cNvSpPr>
            <a:spLocks noGrp="1"/>
          </p:cNvSpPr>
          <p:nvPr>
            <p:ph idx="1"/>
          </p:nvPr>
        </p:nvSpPr>
        <p:spPr/>
        <p:txBody>
          <a:bodyPr/>
          <a:lstStyle/>
          <a:p>
            <a:pPr marL="285750" indent="-285750">
              <a:buFont typeface="Arial" panose="020B0604020202020204" pitchFamily="34" charset="0"/>
              <a:buChar char="•"/>
            </a:pPr>
            <a:r>
              <a:rPr lang="en-US"/>
              <a:t>Use an existing framework (BARHII, Multnomah County </a:t>
            </a:r>
            <a:r>
              <a:rPr lang="en-US" err="1"/>
              <a:t>etc</a:t>
            </a:r>
            <a:r>
              <a:rPr lang="en-US"/>
              <a:t>)</a:t>
            </a:r>
          </a:p>
          <a:p>
            <a:pPr marL="285750" indent="-285750">
              <a:buFont typeface="Arial" panose="020B0604020202020204" pitchFamily="34" charset="0"/>
              <a:buChar char="•"/>
            </a:pPr>
            <a:r>
              <a:rPr lang="en-US"/>
              <a:t>Who is involved in the development of the lens?</a:t>
            </a:r>
          </a:p>
          <a:p>
            <a:pPr marL="285750" indent="-285750">
              <a:buFont typeface="Arial" panose="020B0604020202020204" pitchFamily="34" charset="0"/>
              <a:buChar char="•"/>
            </a:pPr>
            <a:r>
              <a:rPr lang="en-US"/>
              <a:t>Examine your process – when would you use the lens, who will use it, what policies will be reviewed/renewed/developed?</a:t>
            </a:r>
          </a:p>
          <a:p>
            <a:pPr marL="285750" indent="-285750">
              <a:buFont typeface="Arial" panose="020B0604020202020204" pitchFamily="34" charset="0"/>
              <a:buChar char="•"/>
            </a:pPr>
            <a:r>
              <a:rPr lang="en-US"/>
              <a:t>Do you need more than one?</a:t>
            </a:r>
          </a:p>
          <a:p>
            <a:pPr marL="285750" indent="-285750">
              <a:buFont typeface="Arial" panose="020B0604020202020204" pitchFamily="34" charset="0"/>
              <a:buChar char="•"/>
            </a:pPr>
            <a:r>
              <a:rPr lang="en-US"/>
              <a:t>Right-sized – you want it to be highly usable, not burdensome</a:t>
            </a:r>
          </a:p>
          <a:p>
            <a:pPr marL="285750" indent="-285750">
              <a:buFont typeface="Arial" panose="020B0604020202020204" pitchFamily="34" charset="0"/>
              <a:buChar char="•"/>
            </a:pPr>
            <a:r>
              <a:rPr lang="en-US"/>
              <a:t>Hire a consultant – many internal policy changes will require expertise</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926703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EF83-2648-4BD9-ADF5-37A71AD8D71F}"/>
              </a:ext>
            </a:extLst>
          </p:cNvPr>
          <p:cNvSpPr>
            <a:spLocks noGrp="1"/>
          </p:cNvSpPr>
          <p:nvPr>
            <p:ph type="title"/>
          </p:nvPr>
        </p:nvSpPr>
        <p:spPr/>
        <p:txBody>
          <a:bodyPr/>
          <a:lstStyle/>
          <a:p>
            <a:r>
              <a:rPr lang="en-US"/>
              <a:t>Case of a great Internal equitable lens</a:t>
            </a:r>
          </a:p>
        </p:txBody>
      </p:sp>
      <p:sp>
        <p:nvSpPr>
          <p:cNvPr id="3" name="Content Placeholder 2">
            <a:extLst>
              <a:ext uri="{FF2B5EF4-FFF2-40B4-BE49-F238E27FC236}">
                <a16:creationId xmlns:a16="http://schemas.microsoft.com/office/drawing/2014/main" id="{3D0640A1-A45C-4460-B3F5-C88E5C43F0C1}"/>
              </a:ext>
            </a:extLst>
          </p:cNvPr>
          <p:cNvSpPr>
            <a:spLocks noGrp="1"/>
          </p:cNvSpPr>
          <p:nvPr>
            <p:ph idx="1"/>
          </p:nvPr>
        </p:nvSpPr>
        <p:spPr/>
        <p:txBody>
          <a:bodyPr/>
          <a:lstStyle/>
          <a:p>
            <a:pPr marL="285750" indent="-285750">
              <a:buFont typeface="Arial" panose="020B0604020202020204" pitchFamily="34" charset="0"/>
              <a:buChar char="•"/>
            </a:pPr>
            <a:r>
              <a:rPr lang="en-US"/>
              <a:t>Equity Pool for benefits</a:t>
            </a:r>
          </a:p>
        </p:txBody>
      </p:sp>
      <p:pic>
        <p:nvPicPr>
          <p:cNvPr id="5" name="Picture Placeholder 4" descr="A picture containing water, sky, outdoor, nature&#10;&#10;Description automatically generated">
            <a:extLst>
              <a:ext uri="{FF2B5EF4-FFF2-40B4-BE49-F238E27FC236}">
                <a16:creationId xmlns:a16="http://schemas.microsoft.com/office/drawing/2014/main" id="{A7556358-2E6B-4014-8407-C85B5D042AFB}"/>
              </a:ext>
            </a:extLst>
          </p:cNvPr>
          <p:cNvPicPr>
            <a:picLocks noGrp="1" noChangeAspect="1"/>
          </p:cNvPicPr>
          <p:nvPr>
            <p:ph type="pic" sz="quarter" idx="13"/>
          </p:nvPr>
        </p:nvPicPr>
        <p:blipFill rotWithShape="1">
          <a:blip r:embed="rId2">
            <a:alphaModFix/>
          </a:blip>
          <a:srcRect l="3088" r="43270"/>
          <a:stretch/>
        </p:blipFill>
        <p:spPr>
          <a:xfrm>
            <a:off x="0" y="0"/>
            <a:ext cx="5534025" cy="6858000"/>
          </a:xfrm>
          <a:prstGeom prst="rect">
            <a:avLst/>
          </a:prstGeom>
        </p:spPr>
      </p:pic>
    </p:spTree>
    <p:extLst>
      <p:ext uri="{BB962C8B-B14F-4D97-AF65-F5344CB8AC3E}">
        <p14:creationId xmlns:p14="http://schemas.microsoft.com/office/powerpoint/2010/main" val="1170846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A695B-00BA-4445-8D71-CB24548ACADF}"/>
              </a:ext>
            </a:extLst>
          </p:cNvPr>
          <p:cNvSpPr>
            <a:spLocks noGrp="1"/>
          </p:cNvSpPr>
          <p:nvPr>
            <p:ph type="title"/>
          </p:nvPr>
        </p:nvSpPr>
        <p:spPr/>
        <p:txBody>
          <a:bodyPr/>
          <a:lstStyle/>
          <a:p>
            <a:r>
              <a:rPr lang="en-US"/>
              <a:t>Case of a great External Equity Lens</a:t>
            </a:r>
          </a:p>
        </p:txBody>
      </p:sp>
      <p:sp>
        <p:nvSpPr>
          <p:cNvPr id="4" name="Content Placeholder 3">
            <a:extLst>
              <a:ext uri="{FF2B5EF4-FFF2-40B4-BE49-F238E27FC236}">
                <a16:creationId xmlns:a16="http://schemas.microsoft.com/office/drawing/2014/main" id="{9A3D56AA-2903-44D2-A36D-B26FD05F4BE3}"/>
              </a:ext>
            </a:extLst>
          </p:cNvPr>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en-US"/>
              <a:t>Grant making with an racial equity lens- (philanthropy in general is undergoing a review of their philosophy and applied paradigm)</a:t>
            </a:r>
          </a:p>
          <a:p>
            <a:pPr marL="285750" indent="-285750">
              <a:buFont typeface="Arial" panose="020B0604020202020204" pitchFamily="34" charset="0"/>
              <a:buChar char="•"/>
            </a:pPr>
            <a:r>
              <a:rPr lang="en-US"/>
              <a:t>Reparations – Research suggests reparations for slavery could have reduced COVID-19 infections and deaths in U.S.</a:t>
            </a:r>
          </a:p>
          <a:p>
            <a:pPr marL="285750" indent="-285750">
              <a:buFont typeface="Arial" panose="020B0604020202020204" pitchFamily="34" charset="0"/>
              <a:buChar char="•"/>
            </a:pPr>
            <a:r>
              <a:rPr lang="en-US"/>
              <a:t>“The model showed that greater equity between Blacks and whites might have reduced infection transmission rates by anywhere from 31 percent to 68 percent for every person in the state.”</a:t>
            </a:r>
          </a:p>
          <a:p>
            <a:pPr marL="285750" indent="-285750">
              <a:buFont typeface="Arial" panose="020B0604020202020204" pitchFamily="34" charset="0"/>
              <a:buChar char="•"/>
            </a:pPr>
            <a:r>
              <a:rPr lang="en-US"/>
              <a:t>https://hms.harvard.edu/news/</a:t>
            </a:r>
            <a:br>
              <a:rPr lang="en-US"/>
            </a:br>
            <a:r>
              <a:rPr lang="en-US"/>
              <a:t>anti-racist-epidemiology</a:t>
            </a:r>
          </a:p>
          <a:p>
            <a:pPr marL="285750" indent="-285750">
              <a:buFont typeface="Arial" panose="020B0604020202020204" pitchFamily="34" charset="0"/>
              <a:buChar char="•"/>
            </a:pPr>
            <a:endParaRPr lang="en-US"/>
          </a:p>
        </p:txBody>
      </p:sp>
      <p:pic>
        <p:nvPicPr>
          <p:cNvPr id="8" name="Picture Placeholder 7" descr="A picture containing sky, sunset, person&#10;&#10;Description automatically generated">
            <a:extLst>
              <a:ext uri="{FF2B5EF4-FFF2-40B4-BE49-F238E27FC236}">
                <a16:creationId xmlns:a16="http://schemas.microsoft.com/office/drawing/2014/main" id="{A1724D2E-EB83-44A9-9A15-A945BA1FF1D8}"/>
              </a:ext>
            </a:extLst>
          </p:cNvPr>
          <p:cNvPicPr>
            <a:picLocks noGrp="1" noChangeAspect="1"/>
          </p:cNvPicPr>
          <p:nvPr>
            <p:ph type="pic" sz="quarter" idx="13"/>
          </p:nvPr>
        </p:nvPicPr>
        <p:blipFill rotWithShape="1">
          <a:blip r:embed="rId2"/>
          <a:srcRect l="14072" r="32142"/>
          <a:stretch/>
        </p:blipFill>
        <p:spPr>
          <a:xfrm>
            <a:off x="0" y="0"/>
            <a:ext cx="5534025" cy="6858000"/>
          </a:xfrm>
          <a:prstGeom prst="rect">
            <a:avLst/>
          </a:prstGeom>
        </p:spPr>
      </p:pic>
    </p:spTree>
    <p:extLst>
      <p:ext uri="{BB962C8B-B14F-4D97-AF65-F5344CB8AC3E}">
        <p14:creationId xmlns:p14="http://schemas.microsoft.com/office/powerpoint/2010/main" val="3834858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E78E740D-F2CD-4CAE-8977-030B5955D299}"/>
              </a:ext>
            </a:extLst>
          </p:cNvPr>
          <p:cNvSpPr>
            <a:spLocks noGrp="1"/>
          </p:cNvSpPr>
          <p:nvPr>
            <p:ph type="title"/>
          </p:nvPr>
        </p:nvSpPr>
        <p:spPr/>
        <p:txBody>
          <a:bodyPr/>
          <a:lstStyle/>
          <a:p>
            <a:r>
              <a:rPr lang="en-US"/>
              <a:t>Resources</a:t>
            </a:r>
          </a:p>
        </p:txBody>
      </p:sp>
      <p:sp>
        <p:nvSpPr>
          <p:cNvPr id="7" name="Content Placeholder 6">
            <a:extLst>
              <a:ext uri="{FF2B5EF4-FFF2-40B4-BE49-F238E27FC236}">
                <a16:creationId xmlns:a16="http://schemas.microsoft.com/office/drawing/2014/main" id="{F153255A-A12A-4740-894B-8E9F6857EA12}"/>
              </a:ext>
            </a:extLst>
          </p:cNvPr>
          <p:cNvSpPr>
            <a:spLocks noGrp="1"/>
          </p:cNvSpPr>
          <p:nvPr>
            <p:ph idx="1"/>
          </p:nvPr>
        </p:nvSpPr>
        <p:spPr>
          <a:xfrm>
            <a:off x="838199" y="4572000"/>
            <a:ext cx="6509658" cy="1795235"/>
          </a:xfrm>
        </p:spPr>
        <p:txBody>
          <a:bodyPr numCol="1"/>
          <a:lstStyle/>
          <a:p>
            <a:pPr marL="182880" indent="-182880">
              <a:buFont typeface="Arial" panose="020B0604020202020204" pitchFamily="34" charset="0"/>
              <a:buChar char="•"/>
            </a:pPr>
            <a:r>
              <a:rPr lang="en-US" sz="1600" dirty="0"/>
              <a:t>Racial Equity Toolkit To Assess Policies, Initiatives, Programs, And Budget Issues – Race &amp; Social Justice Initiative</a:t>
            </a:r>
          </a:p>
          <a:p>
            <a:pPr marL="182880" indent="-182880">
              <a:buFont typeface="Arial" panose="020B0604020202020204" pitchFamily="34" charset="0"/>
              <a:buChar char="•"/>
            </a:pPr>
            <a:r>
              <a:rPr lang="en-US" sz="1600" dirty="0"/>
              <a:t>Participatory Policy-Making Infographic – Tacoma-Pierce County Health Department</a:t>
            </a:r>
          </a:p>
          <a:p>
            <a:pPr marL="182880" indent="-182880">
              <a:buFont typeface="Arial" panose="020B0604020202020204" pitchFamily="34" charset="0"/>
              <a:buChar char="•"/>
            </a:pPr>
            <a:r>
              <a:rPr lang="en-US" sz="1600" dirty="0"/>
              <a:t>The Lens of Systemic Oppression – National Equity Project</a:t>
            </a:r>
          </a:p>
          <a:p>
            <a:pPr marL="182880" indent="-182880">
              <a:buFont typeface="Arial" panose="020B0604020202020204" pitchFamily="34" charset="0"/>
              <a:buChar char="•"/>
            </a:pPr>
            <a:r>
              <a:rPr lang="en-US" sz="1600" dirty="0"/>
              <a:t>Links to other online resources</a:t>
            </a:r>
            <a:endParaRPr lang="en-US" dirty="0"/>
          </a:p>
        </p:txBody>
      </p:sp>
      <p:sp>
        <p:nvSpPr>
          <p:cNvPr id="11" name="Content Placeholder 9">
            <a:extLst>
              <a:ext uri="{FF2B5EF4-FFF2-40B4-BE49-F238E27FC236}">
                <a16:creationId xmlns:a16="http://schemas.microsoft.com/office/drawing/2014/main" id="{B13DC0CE-804A-4439-9D84-C8C9E763B5BC}"/>
              </a:ext>
            </a:extLst>
          </p:cNvPr>
          <p:cNvSpPr txBox="1">
            <a:spLocks/>
          </p:cNvSpPr>
          <p:nvPr/>
        </p:nvSpPr>
        <p:spPr>
          <a:xfrm>
            <a:off x="838199" y="3429000"/>
            <a:ext cx="6509658" cy="1049969"/>
          </a:xfrm>
          <a:prstGeom prst="rect">
            <a:avLst/>
          </a:prstGeom>
        </p:spPr>
        <p:txBody>
          <a:bodyPr bIns="45720"/>
          <a:lstStyle>
            <a:lvl1pPr marL="0" indent="0" algn="l" defTabSz="914400" rtl="0" eaLnBrk="1" latinLnBrk="0" hangingPunct="1">
              <a:lnSpc>
                <a:spcPct val="90000"/>
              </a:lnSpc>
              <a:spcBef>
                <a:spcPts val="0"/>
              </a:spcBef>
              <a:spcAft>
                <a:spcPts val="1200"/>
              </a:spcAft>
              <a:buClr>
                <a:srgbClr val="EF8A25"/>
              </a:buClr>
              <a:buFont typeface="Arial" panose="020B0604020202020204" pitchFamily="34" charset="0"/>
              <a:buNone/>
              <a:defRPr sz="1800" b="0" kern="1200" baseline="0">
                <a:solidFill>
                  <a:srgbClr val="1B476B"/>
                </a:solidFill>
                <a:latin typeface="Bahnschrift SemiCondensed" panose="020B0502040204020203" pitchFamily="34" charset="0"/>
                <a:ea typeface="+mn-ea"/>
                <a:cs typeface="+mn-cs"/>
              </a:defRPr>
            </a:lvl1pPr>
            <a:lvl2pPr marL="685800" indent="-228600" algn="l" defTabSz="914400" rtl="0" eaLnBrk="1" latinLnBrk="0" hangingPunct="1">
              <a:lnSpc>
                <a:spcPct val="90000"/>
              </a:lnSpc>
              <a:spcBef>
                <a:spcPts val="500"/>
              </a:spcBef>
              <a:buClr>
                <a:srgbClr val="EF8A25"/>
              </a:buClr>
              <a:buFont typeface="Arial" panose="020B0604020202020204" pitchFamily="34" charset="0"/>
              <a:buChar char="•"/>
              <a:defRPr sz="1600" kern="1200">
                <a:solidFill>
                  <a:srgbClr val="1B476B"/>
                </a:solidFill>
                <a:latin typeface="Bahnschrift SemiCondensed" panose="020B0502040204020203" pitchFamily="34" charset="0"/>
                <a:ea typeface="+mn-ea"/>
                <a:cs typeface="+mn-cs"/>
              </a:defRPr>
            </a:lvl2pPr>
            <a:lvl3pPr marL="11430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3pPr>
            <a:lvl4pPr marL="16002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4pPr>
            <a:lvl5pPr marL="2057400" indent="-228600" algn="l" defTabSz="914400" rtl="0" eaLnBrk="1" latinLnBrk="0" hangingPunct="1">
              <a:lnSpc>
                <a:spcPct val="90000"/>
              </a:lnSpc>
              <a:spcBef>
                <a:spcPts val="500"/>
              </a:spcBef>
              <a:buClr>
                <a:srgbClr val="EF8A25"/>
              </a:buClr>
              <a:buFont typeface="Arial" panose="020B0604020202020204" pitchFamily="34" charset="0"/>
              <a:buChar char="•"/>
              <a:defRPr sz="1400" kern="1200">
                <a:solidFill>
                  <a:srgbClr val="1B476B"/>
                </a:solidFill>
                <a:latin typeface="Bahnschrift Semi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50000"/>
                  </a:schemeClr>
                </a:solidFill>
              </a:rPr>
              <a:t>A new and growing library filled with starter templates and sample documents like the ones listed here can be found at:</a:t>
            </a:r>
          </a:p>
          <a:p>
            <a:r>
              <a:rPr lang="en-US" b="1" dirty="0">
                <a:solidFill>
                  <a:srgbClr val="EF8A25"/>
                </a:solidFill>
              </a:rPr>
              <a:t>www.pccetf.org/document-library/</a:t>
            </a:r>
            <a:endParaRPr lang="en-US" dirty="0">
              <a:solidFill>
                <a:srgbClr val="EF8A25"/>
              </a:solidFill>
            </a:endParaRPr>
          </a:p>
          <a:p>
            <a:endParaRPr lang="en-US" sz="2000" dirty="0"/>
          </a:p>
        </p:txBody>
      </p:sp>
    </p:spTree>
    <p:extLst>
      <p:ext uri="{BB962C8B-B14F-4D97-AF65-F5344CB8AC3E}">
        <p14:creationId xmlns:p14="http://schemas.microsoft.com/office/powerpoint/2010/main" val="2756389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CA4F7E-5351-4DA3-9A9E-3B5C942E3D69}"/>
              </a:ext>
            </a:extLst>
          </p:cNvPr>
          <p:cNvSpPr>
            <a:spLocks noGrp="1"/>
          </p:cNvSpPr>
          <p:nvPr>
            <p:ph type="body" sz="quarter" idx="14"/>
          </p:nvPr>
        </p:nvSpPr>
        <p:spPr>
          <a:xfrm>
            <a:off x="8847973" y="4598695"/>
            <a:ext cx="2851658" cy="601663"/>
          </a:xfrm>
        </p:spPr>
        <p:txBody>
          <a:bodyPr/>
          <a:lstStyle/>
          <a:p>
            <a:r>
              <a:rPr lang="en-US" sz="3600"/>
              <a:t>PROMOTION</a:t>
            </a:r>
            <a:endParaRPr lang="en-US" sz="4400"/>
          </a:p>
        </p:txBody>
      </p:sp>
      <p:sp>
        <p:nvSpPr>
          <p:cNvPr id="5" name="Text Placeholder 4">
            <a:extLst>
              <a:ext uri="{FF2B5EF4-FFF2-40B4-BE49-F238E27FC236}">
                <a16:creationId xmlns:a16="http://schemas.microsoft.com/office/drawing/2014/main" id="{F5497096-3961-49B5-8414-C35515208912}"/>
              </a:ext>
            </a:extLst>
          </p:cNvPr>
          <p:cNvSpPr>
            <a:spLocks noGrp="1"/>
          </p:cNvSpPr>
          <p:nvPr>
            <p:ph type="body" sz="quarter" idx="15"/>
          </p:nvPr>
        </p:nvSpPr>
        <p:spPr>
          <a:xfrm>
            <a:off x="8854323" y="5784130"/>
            <a:ext cx="2228836" cy="540899"/>
          </a:xfrm>
        </p:spPr>
        <p:txBody>
          <a:bodyPr/>
          <a:lstStyle/>
          <a:p>
            <a:r>
              <a:rPr lang="en-US"/>
              <a:t>Highlighting organizations that are in the process of incorporating DEAI</a:t>
            </a:r>
          </a:p>
        </p:txBody>
      </p:sp>
      <p:sp>
        <p:nvSpPr>
          <p:cNvPr id="6" name="Text Placeholder 5">
            <a:extLst>
              <a:ext uri="{FF2B5EF4-FFF2-40B4-BE49-F238E27FC236}">
                <a16:creationId xmlns:a16="http://schemas.microsoft.com/office/drawing/2014/main" id="{C7EFCBD0-CDB1-4B82-A0E7-1D2258A56AD5}"/>
              </a:ext>
            </a:extLst>
          </p:cNvPr>
          <p:cNvSpPr>
            <a:spLocks noGrp="1"/>
          </p:cNvSpPr>
          <p:nvPr>
            <p:ph type="body" sz="quarter" idx="16"/>
          </p:nvPr>
        </p:nvSpPr>
        <p:spPr>
          <a:xfrm>
            <a:off x="8854322" y="5456719"/>
            <a:ext cx="2425905" cy="252412"/>
          </a:xfrm>
        </p:spPr>
        <p:txBody>
          <a:bodyPr/>
          <a:lstStyle/>
          <a:p>
            <a:r>
              <a:rPr lang="en-US"/>
              <a:t>MAY 5</a:t>
            </a:r>
            <a:r>
              <a:rPr lang="en-US" baseline="30000"/>
              <a:t>TH</a:t>
            </a:r>
            <a:r>
              <a:rPr lang="en-US"/>
              <a:t>, 2021</a:t>
            </a:r>
          </a:p>
        </p:txBody>
      </p:sp>
      <p:sp>
        <p:nvSpPr>
          <p:cNvPr id="2" name="Text Placeholder 1">
            <a:extLst>
              <a:ext uri="{FF2B5EF4-FFF2-40B4-BE49-F238E27FC236}">
                <a16:creationId xmlns:a16="http://schemas.microsoft.com/office/drawing/2014/main" id="{6BE02417-944D-44C3-B586-26F342982210}"/>
              </a:ext>
            </a:extLst>
          </p:cNvPr>
          <p:cNvSpPr>
            <a:spLocks noGrp="1"/>
          </p:cNvSpPr>
          <p:nvPr>
            <p:ph type="body" sz="quarter" idx="17"/>
          </p:nvPr>
        </p:nvSpPr>
        <p:spPr>
          <a:xfrm>
            <a:off x="8901032" y="4383366"/>
            <a:ext cx="2666861" cy="261610"/>
          </a:xfrm>
        </p:spPr>
        <p:txBody>
          <a:bodyPr/>
          <a:lstStyle/>
          <a:p>
            <a:r>
              <a:rPr lang="en-US"/>
              <a:t>NEXT PART</a:t>
            </a:r>
          </a:p>
        </p:txBody>
      </p:sp>
      <p:pic>
        <p:nvPicPr>
          <p:cNvPr id="8" name="Picture 7">
            <a:extLst>
              <a:ext uri="{FF2B5EF4-FFF2-40B4-BE49-F238E27FC236}">
                <a16:creationId xmlns:a16="http://schemas.microsoft.com/office/drawing/2014/main" id="{D5D68905-4176-4641-964B-F44FE988578A}"/>
              </a:ext>
            </a:extLst>
          </p:cNvPr>
          <p:cNvPicPr>
            <a:picLocks noChangeAspect="1"/>
          </p:cNvPicPr>
          <p:nvPr/>
        </p:nvPicPr>
        <p:blipFill>
          <a:blip r:embed="rId2"/>
          <a:srcRect/>
          <a:stretch/>
        </p:blipFill>
        <p:spPr>
          <a:xfrm>
            <a:off x="1126482" y="2716545"/>
            <a:ext cx="5703585" cy="1646910"/>
          </a:xfrm>
          <a:prstGeom prst="rect">
            <a:avLst/>
          </a:prstGeom>
        </p:spPr>
      </p:pic>
      <p:pic>
        <p:nvPicPr>
          <p:cNvPr id="9" name="Picture 8">
            <a:extLst>
              <a:ext uri="{FF2B5EF4-FFF2-40B4-BE49-F238E27FC236}">
                <a16:creationId xmlns:a16="http://schemas.microsoft.com/office/drawing/2014/main" id="{2BA667CB-B469-49D6-8C37-613AE1384F9E}"/>
              </a:ext>
            </a:extLst>
          </p:cNvPr>
          <p:cNvPicPr>
            <a:picLocks noChangeAspect="1"/>
          </p:cNvPicPr>
          <p:nvPr/>
        </p:nvPicPr>
        <p:blipFill>
          <a:blip r:embed="rId3"/>
          <a:stretch>
            <a:fillRect/>
          </a:stretch>
        </p:blipFill>
        <p:spPr>
          <a:xfrm>
            <a:off x="2073274" y="4803862"/>
            <a:ext cx="3810000" cy="438150"/>
          </a:xfrm>
          <a:prstGeom prst="rect">
            <a:avLst/>
          </a:prstGeom>
        </p:spPr>
      </p:pic>
    </p:spTree>
    <p:extLst>
      <p:ext uri="{BB962C8B-B14F-4D97-AF65-F5344CB8AC3E}">
        <p14:creationId xmlns:p14="http://schemas.microsoft.com/office/powerpoint/2010/main" val="3748345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B3EB750-DA81-4235-9839-41917ECFE6F0}"/>
              </a:ext>
            </a:extLst>
          </p:cNvPr>
          <p:cNvSpPr>
            <a:spLocks noGrp="1"/>
          </p:cNvSpPr>
          <p:nvPr>
            <p:ph type="body" sz="quarter" idx="14"/>
          </p:nvPr>
        </p:nvSpPr>
        <p:spPr>
          <a:xfrm>
            <a:off x="1823111" y="2783931"/>
            <a:ext cx="4270437" cy="601663"/>
          </a:xfrm>
        </p:spPr>
        <p:txBody>
          <a:bodyPr/>
          <a:lstStyle/>
          <a:p>
            <a:pPr algn="ctr"/>
            <a:r>
              <a:rPr lang="en-US" sz="6600" spc="350">
                <a:solidFill>
                  <a:schemeClr val="bg1"/>
                </a:solidFill>
              </a:rPr>
              <a:t>POLICY</a:t>
            </a:r>
          </a:p>
        </p:txBody>
      </p:sp>
      <p:sp>
        <p:nvSpPr>
          <p:cNvPr id="10" name="Text Placeholder 9">
            <a:extLst>
              <a:ext uri="{FF2B5EF4-FFF2-40B4-BE49-F238E27FC236}">
                <a16:creationId xmlns:a16="http://schemas.microsoft.com/office/drawing/2014/main" id="{D30E26C0-2F61-4BFE-A151-F042416CB2B5}"/>
              </a:ext>
            </a:extLst>
          </p:cNvPr>
          <p:cNvSpPr>
            <a:spLocks noGrp="1"/>
          </p:cNvSpPr>
          <p:nvPr>
            <p:ph type="body" sz="quarter" idx="17"/>
          </p:nvPr>
        </p:nvSpPr>
        <p:spPr>
          <a:xfrm>
            <a:off x="1887861" y="2455699"/>
            <a:ext cx="4140938" cy="261610"/>
          </a:xfrm>
        </p:spPr>
        <p:txBody>
          <a:bodyPr/>
          <a:lstStyle/>
          <a:p>
            <a:pPr algn="ctr"/>
            <a:r>
              <a:rPr lang="en-US" sz="1600" spc="500"/>
              <a:t>PART THREE</a:t>
            </a:r>
          </a:p>
        </p:txBody>
      </p:sp>
      <p:pic>
        <p:nvPicPr>
          <p:cNvPr id="11" name="Picture 10">
            <a:extLst>
              <a:ext uri="{FF2B5EF4-FFF2-40B4-BE49-F238E27FC236}">
                <a16:creationId xmlns:a16="http://schemas.microsoft.com/office/drawing/2014/main" id="{5C086412-ADFE-4C50-A9B3-745AB5209E57}"/>
              </a:ext>
            </a:extLst>
          </p:cNvPr>
          <p:cNvPicPr>
            <a:picLocks noChangeAspect="1"/>
          </p:cNvPicPr>
          <p:nvPr/>
        </p:nvPicPr>
        <p:blipFill>
          <a:blip r:embed="rId2"/>
          <a:srcRect/>
          <a:stretch/>
        </p:blipFill>
        <p:spPr>
          <a:xfrm>
            <a:off x="2435774" y="5176747"/>
            <a:ext cx="3045112" cy="879276"/>
          </a:xfrm>
          <a:prstGeom prst="rect">
            <a:avLst/>
          </a:prstGeom>
        </p:spPr>
      </p:pic>
      <p:sp>
        <p:nvSpPr>
          <p:cNvPr id="12" name="Text Placeholder 8">
            <a:extLst>
              <a:ext uri="{FF2B5EF4-FFF2-40B4-BE49-F238E27FC236}">
                <a16:creationId xmlns:a16="http://schemas.microsoft.com/office/drawing/2014/main" id="{B3952348-3076-476B-9A05-AF7CE816B1BF}"/>
              </a:ext>
            </a:extLst>
          </p:cNvPr>
          <p:cNvSpPr txBox="1">
            <a:spLocks/>
          </p:cNvSpPr>
          <p:nvPr/>
        </p:nvSpPr>
        <p:spPr>
          <a:xfrm>
            <a:off x="1550277" y="3846490"/>
            <a:ext cx="4816106" cy="3354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spc="150" baseline="0">
                <a:solidFill>
                  <a:srgbClr val="EF8A25"/>
                </a:solidFill>
                <a:latin typeface="Bahnschrift SemiBold SemiConden"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rPr>
              <a:t>Policy from lens to lifestyle</a:t>
            </a:r>
          </a:p>
        </p:txBody>
      </p:sp>
      <p:sp>
        <p:nvSpPr>
          <p:cNvPr id="35" name="Rectangle 34">
            <a:extLst>
              <a:ext uri="{FF2B5EF4-FFF2-40B4-BE49-F238E27FC236}">
                <a16:creationId xmlns:a16="http://schemas.microsoft.com/office/drawing/2014/main" id="{3F6FC855-12B8-42D1-9072-4586A02286DF}"/>
              </a:ext>
            </a:extLst>
          </p:cNvPr>
          <p:cNvSpPr/>
          <p:nvPr/>
        </p:nvSpPr>
        <p:spPr>
          <a:xfrm>
            <a:off x="8524663" y="4039340"/>
            <a:ext cx="185425" cy="253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8">
            <a:extLst>
              <a:ext uri="{FF2B5EF4-FFF2-40B4-BE49-F238E27FC236}">
                <a16:creationId xmlns:a16="http://schemas.microsoft.com/office/drawing/2014/main" id="{7058A8E2-2377-4F17-9AE0-9587011A9191}"/>
              </a:ext>
            </a:extLst>
          </p:cNvPr>
          <p:cNvSpPr txBox="1">
            <a:spLocks/>
          </p:cNvSpPr>
          <p:nvPr/>
        </p:nvSpPr>
        <p:spPr>
          <a:xfrm>
            <a:off x="8598275" y="2816127"/>
            <a:ext cx="1787401" cy="3354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spc="150" baseline="0">
                <a:solidFill>
                  <a:srgbClr val="EF8A25"/>
                </a:solidFill>
                <a:latin typeface="Bahnschrift SemiBold SemiConden"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TEAM MEMBERS</a:t>
            </a:r>
          </a:p>
        </p:txBody>
      </p:sp>
      <p:cxnSp>
        <p:nvCxnSpPr>
          <p:cNvPr id="41" name="Straight Connector 40">
            <a:extLst>
              <a:ext uri="{FF2B5EF4-FFF2-40B4-BE49-F238E27FC236}">
                <a16:creationId xmlns:a16="http://schemas.microsoft.com/office/drawing/2014/main" id="{1A6A472E-EAF5-4B93-B12A-4748935C8CCF}"/>
              </a:ext>
            </a:extLst>
          </p:cNvPr>
          <p:cNvCxnSpPr>
            <a:cxnSpLocks/>
          </p:cNvCxnSpPr>
          <p:nvPr/>
        </p:nvCxnSpPr>
        <p:spPr>
          <a:xfrm flipV="1">
            <a:off x="8453311" y="3385594"/>
            <a:ext cx="0" cy="3048962"/>
          </a:xfrm>
          <a:prstGeom prst="line">
            <a:avLst/>
          </a:prstGeom>
          <a:ln w="38100">
            <a:solidFill>
              <a:srgbClr val="EF8A25"/>
            </a:solidFill>
          </a:ln>
        </p:spPr>
        <p:style>
          <a:lnRef idx="1">
            <a:schemeClr val="accent1"/>
          </a:lnRef>
          <a:fillRef idx="0">
            <a:schemeClr val="accent1"/>
          </a:fillRef>
          <a:effectRef idx="0">
            <a:schemeClr val="accent1"/>
          </a:effectRef>
          <a:fontRef idx="minor">
            <a:schemeClr val="tx1"/>
          </a:fontRef>
        </p:style>
      </p:cxnSp>
      <p:sp>
        <p:nvSpPr>
          <p:cNvPr id="42" name="Text Placeholder 7">
            <a:extLst>
              <a:ext uri="{FF2B5EF4-FFF2-40B4-BE49-F238E27FC236}">
                <a16:creationId xmlns:a16="http://schemas.microsoft.com/office/drawing/2014/main" id="{B3D2328A-B3D5-496D-B132-FDEB48A10D99}"/>
              </a:ext>
            </a:extLst>
          </p:cNvPr>
          <p:cNvSpPr>
            <a:spLocks noGrp="1"/>
          </p:cNvSpPr>
          <p:nvPr>
            <p:ph type="body" sz="quarter" idx="15"/>
          </p:nvPr>
        </p:nvSpPr>
        <p:spPr>
          <a:xfrm>
            <a:off x="9549913" y="5383753"/>
            <a:ext cx="2124025" cy="496284"/>
          </a:xfrm>
        </p:spPr>
        <p:txBody>
          <a:bodyPr/>
          <a:lstStyle/>
          <a:p>
            <a:r>
              <a:rPr kumimoji="0" lang="en-US" sz="1100" b="1" i="0" u="none" strike="noStrike" kern="1200" cap="none" spc="0" normalizeH="0" baseline="0" noProof="0" err="1">
                <a:ln>
                  <a:noFill/>
                </a:ln>
                <a:solidFill>
                  <a:srgbClr val="1B476B"/>
                </a:solidFill>
                <a:effectLst/>
                <a:uLnTx/>
                <a:uFillTx/>
                <a:latin typeface="Avenir Next LT Pro" panose="020B0504020202020204" pitchFamily="34" charset="0"/>
                <a:ea typeface="+mn-ea"/>
                <a:cs typeface="+mn-cs"/>
              </a:rPr>
              <a:t>Raeshawna</a:t>
            </a:r>
            <a:r>
              <a:rPr kumimoji="0" lang="en-US" sz="1100" b="1" i="0" u="none" strike="noStrike" kern="1200" cap="none" spc="0" normalizeH="0" baseline="0" noProof="0">
                <a:ln>
                  <a:noFill/>
                </a:ln>
                <a:solidFill>
                  <a:srgbClr val="1B476B"/>
                </a:solidFill>
                <a:effectLst/>
                <a:uLnTx/>
                <a:uFillTx/>
                <a:latin typeface="Avenir Next LT Pro" panose="020B0504020202020204" pitchFamily="34" charset="0"/>
                <a:ea typeface="+mn-ea"/>
                <a:cs typeface="+mn-cs"/>
              </a:rPr>
              <a:t> Ware</a:t>
            </a:r>
            <a:br>
              <a:rPr kumimoji="0" lang="en-US" sz="1100" b="1" i="0" u="none" strike="noStrike" kern="1200" cap="none" spc="0" normalizeH="0" baseline="0" noProof="0">
                <a:ln>
                  <a:noFill/>
                </a:ln>
                <a:solidFill>
                  <a:srgbClr val="1B476B"/>
                </a:solidFill>
                <a:effectLst/>
                <a:uLnTx/>
                <a:uFillTx/>
                <a:latin typeface="Avenir Next LT Pro" panose="020B0504020202020204" pitchFamily="34" charset="0"/>
                <a:ea typeface="+mn-ea"/>
                <a:cs typeface="+mn-cs"/>
              </a:rPr>
            </a:br>
            <a:r>
              <a:rPr kumimoji="0" lang="en-US" sz="1100" b="0" i="0" u="none" strike="noStrike" kern="1200" cap="none" spc="0" normalizeH="0" baseline="0" noProof="0">
                <a:ln>
                  <a:noFill/>
                </a:ln>
                <a:solidFill>
                  <a:srgbClr val="1B476B"/>
                </a:solidFill>
                <a:effectLst/>
                <a:uLnTx/>
                <a:uFillTx/>
                <a:latin typeface="Avenir Next LT Pro" panose="020B0504020202020204" pitchFamily="34" charset="0"/>
                <a:ea typeface="+mn-ea"/>
                <a:cs typeface="+mn-cs"/>
              </a:rPr>
              <a:t>rsager@cityoftacoma.org</a:t>
            </a:r>
            <a:endParaRPr lang="en-US" sz="1400"/>
          </a:p>
        </p:txBody>
      </p:sp>
      <p:sp>
        <p:nvSpPr>
          <p:cNvPr id="43" name="TextBox 42">
            <a:extLst>
              <a:ext uri="{FF2B5EF4-FFF2-40B4-BE49-F238E27FC236}">
                <a16:creationId xmlns:a16="http://schemas.microsoft.com/office/drawing/2014/main" id="{E501F74F-A2BA-4D98-8310-8C1F4BB14162}"/>
              </a:ext>
            </a:extLst>
          </p:cNvPr>
          <p:cNvSpPr txBox="1"/>
          <p:nvPr/>
        </p:nvSpPr>
        <p:spPr>
          <a:xfrm>
            <a:off x="9549913" y="3399586"/>
            <a:ext cx="2318432" cy="430887"/>
          </a:xfrm>
          <a:prstGeom prst="rect">
            <a:avLst/>
          </a:prstGeom>
          <a:noFill/>
        </p:spPr>
        <p:txBody>
          <a:bodyPr wrap="square">
            <a:spAutoFit/>
          </a:bodyPr>
          <a:lstStyle/>
          <a:p>
            <a:r>
              <a:rPr kumimoji="0" lang="en-US" sz="1100" b="1" i="0" u="none" strike="noStrike" kern="1200" cap="none" spc="0" normalizeH="0" baseline="0" noProof="0" dirty="0">
                <a:ln>
                  <a:noFill/>
                </a:ln>
                <a:solidFill>
                  <a:srgbClr val="1B476B"/>
                </a:solidFill>
                <a:effectLst/>
                <a:uLnTx/>
                <a:uFillTx/>
                <a:latin typeface="Avenir Next LT Pro" panose="020B0504020202020204" pitchFamily="34" charset="0"/>
                <a:ea typeface="+mn-ea"/>
                <a:cs typeface="+mn-cs"/>
              </a:rPr>
              <a:t>Davida Haygood</a:t>
            </a:r>
            <a:br>
              <a:rPr kumimoji="0" lang="en-US" sz="1100" b="1" i="0" u="none" strike="noStrike" kern="1200" cap="none" spc="0" normalizeH="0" baseline="0" noProof="0" dirty="0">
                <a:ln>
                  <a:noFill/>
                </a:ln>
                <a:solidFill>
                  <a:srgbClr val="1B476B"/>
                </a:solidFill>
                <a:effectLst/>
                <a:uLnTx/>
                <a:uFillTx/>
                <a:latin typeface="Avenir Next LT Pro" panose="020B0504020202020204" pitchFamily="34" charset="0"/>
                <a:ea typeface="+mn-ea"/>
                <a:cs typeface="+mn-cs"/>
              </a:rPr>
            </a:br>
            <a:r>
              <a:rPr kumimoji="0" lang="en-US" sz="1100" b="0" i="0" u="none" strike="noStrike" kern="1200" cap="none" spc="0" normalizeH="0" baseline="0" noProof="0" dirty="0">
                <a:ln>
                  <a:noFill/>
                </a:ln>
                <a:solidFill>
                  <a:srgbClr val="1B476B"/>
                </a:solidFill>
                <a:effectLst/>
                <a:uLnTx/>
                <a:uFillTx/>
                <a:latin typeface="Avenir Next LT Pro" panose="020B0504020202020204" pitchFamily="34" charset="0"/>
                <a:ea typeface="+mn-ea"/>
                <a:cs typeface="+mn-cs"/>
              </a:rPr>
              <a:t>dsharpehaygood@pierce.ctc.edu</a:t>
            </a:r>
            <a:endParaRPr lang="en-US" dirty="0"/>
          </a:p>
        </p:txBody>
      </p:sp>
      <p:sp>
        <p:nvSpPr>
          <p:cNvPr id="44" name="TextBox 43">
            <a:extLst>
              <a:ext uri="{FF2B5EF4-FFF2-40B4-BE49-F238E27FC236}">
                <a16:creationId xmlns:a16="http://schemas.microsoft.com/office/drawing/2014/main" id="{01813014-A5ED-46E3-ACD3-016F16636D1A}"/>
              </a:ext>
            </a:extLst>
          </p:cNvPr>
          <p:cNvSpPr txBox="1"/>
          <p:nvPr/>
        </p:nvSpPr>
        <p:spPr>
          <a:xfrm>
            <a:off x="9549913" y="4058634"/>
            <a:ext cx="2185947" cy="430887"/>
          </a:xfrm>
          <a:prstGeom prst="rect">
            <a:avLst/>
          </a:prstGeom>
          <a:noFill/>
        </p:spPr>
        <p:txBody>
          <a:bodyPr wrap="square">
            <a:spAutoFit/>
          </a:bodyPr>
          <a:lstStyle/>
          <a:p>
            <a:r>
              <a:rPr kumimoji="0" lang="en-US" sz="1100" b="1" i="0" u="none" strike="noStrike" kern="1200" cap="none" spc="0" normalizeH="0" baseline="0" noProof="0" dirty="0">
                <a:ln>
                  <a:noFill/>
                </a:ln>
                <a:solidFill>
                  <a:srgbClr val="1B476B"/>
                </a:solidFill>
                <a:effectLst/>
                <a:uLnTx/>
                <a:uFillTx/>
                <a:latin typeface="Avenir Next LT Pro" panose="020B0504020202020204" pitchFamily="34" charset="0"/>
                <a:ea typeface="+mn-ea"/>
                <a:cs typeface="+mn-cs"/>
              </a:rPr>
              <a:t>Michael Jordan</a:t>
            </a:r>
            <a:br>
              <a:rPr kumimoji="0" lang="en-US" sz="1100" b="1" i="0" u="none" strike="noStrike" kern="1200" cap="none" spc="0" normalizeH="0" baseline="0" noProof="0" dirty="0">
                <a:ln>
                  <a:noFill/>
                </a:ln>
                <a:solidFill>
                  <a:srgbClr val="1B476B"/>
                </a:solidFill>
                <a:effectLst/>
                <a:uLnTx/>
                <a:uFillTx/>
                <a:latin typeface="Avenir Next LT Pro" panose="020B0504020202020204" pitchFamily="34" charset="0"/>
                <a:ea typeface="+mn-ea"/>
                <a:cs typeface="+mn-cs"/>
              </a:rPr>
            </a:br>
            <a:r>
              <a:rPr kumimoji="0" lang="en-US" sz="1100" b="0" i="0" u="none" strike="noStrike" kern="1200" cap="none" spc="0" normalizeH="0" baseline="0" noProof="0" dirty="0">
                <a:ln>
                  <a:noFill/>
                </a:ln>
                <a:solidFill>
                  <a:srgbClr val="1B476B"/>
                </a:solidFill>
                <a:effectLst/>
                <a:uLnTx/>
                <a:uFillTx/>
                <a:latin typeface="Avenir Next LT Pro" panose="020B0504020202020204" pitchFamily="34" charset="0"/>
                <a:ea typeface="+mn-ea"/>
                <a:cs typeface="+mn-cs"/>
              </a:rPr>
              <a:t>dmajorjam@icloud.com</a:t>
            </a:r>
            <a:endParaRPr lang="en-US" sz="1100" dirty="0"/>
          </a:p>
        </p:txBody>
      </p:sp>
      <p:sp>
        <p:nvSpPr>
          <p:cNvPr id="45" name="TextBox 44">
            <a:extLst>
              <a:ext uri="{FF2B5EF4-FFF2-40B4-BE49-F238E27FC236}">
                <a16:creationId xmlns:a16="http://schemas.microsoft.com/office/drawing/2014/main" id="{559C4EC9-5109-4E42-ABD5-35E4EC3E077F}"/>
              </a:ext>
            </a:extLst>
          </p:cNvPr>
          <p:cNvSpPr txBox="1"/>
          <p:nvPr/>
        </p:nvSpPr>
        <p:spPr>
          <a:xfrm>
            <a:off x="9543807" y="4718091"/>
            <a:ext cx="2605922" cy="430887"/>
          </a:xfrm>
          <a:prstGeom prst="rect">
            <a:avLst/>
          </a:prstGeom>
          <a:noFill/>
        </p:spPr>
        <p:txBody>
          <a:bodyPr wrap="square">
            <a:spAutoFit/>
          </a:bodyPr>
          <a:lstStyle/>
          <a:p>
            <a:r>
              <a:rPr kumimoji="0" lang="en-US" sz="1100" b="1" i="0" u="none" strike="noStrike" kern="1200" cap="none" spc="0" normalizeH="0" baseline="0" noProof="0">
                <a:ln>
                  <a:noFill/>
                </a:ln>
                <a:solidFill>
                  <a:srgbClr val="1B476B"/>
                </a:solidFill>
                <a:effectLst/>
                <a:uLnTx/>
                <a:uFillTx/>
                <a:latin typeface="Avenir Next LT Pro" panose="020B0504020202020204" pitchFamily="34" charset="0"/>
                <a:ea typeface="+mn-ea"/>
                <a:cs typeface="+mn-cs"/>
              </a:rPr>
              <a:t>Delia Flores</a:t>
            </a:r>
            <a:br>
              <a:rPr kumimoji="0" lang="en-US" sz="1100" b="1" i="0" u="none" strike="noStrike" kern="1200" cap="none" spc="0" normalizeH="0" baseline="0" noProof="0">
                <a:ln>
                  <a:noFill/>
                </a:ln>
                <a:solidFill>
                  <a:srgbClr val="1B476B"/>
                </a:solidFill>
                <a:effectLst/>
                <a:uLnTx/>
                <a:uFillTx/>
                <a:latin typeface="Avenir Next LT Pro" panose="020B0504020202020204" pitchFamily="34" charset="0"/>
                <a:ea typeface="+mn-ea"/>
                <a:cs typeface="+mn-cs"/>
              </a:rPr>
            </a:br>
            <a:r>
              <a:rPr kumimoji="0" lang="en-US" sz="1100" b="0" i="0" u="none" strike="noStrike" kern="1200" cap="none" spc="0" normalizeH="0" baseline="0" noProof="0">
                <a:ln>
                  <a:noFill/>
                </a:ln>
                <a:solidFill>
                  <a:srgbClr val="1B476B"/>
                </a:solidFill>
                <a:effectLst/>
                <a:uLnTx/>
                <a:uFillTx/>
                <a:latin typeface="Avenir Next LT Pro" panose="020B0504020202020204" pitchFamily="34" charset="0"/>
                <a:ea typeface="+mn-ea"/>
                <a:cs typeface="+mn-cs"/>
              </a:rPr>
              <a:t>deliaf@tacomaparks.com</a:t>
            </a:r>
            <a:endParaRPr lang="en-US" sz="1100"/>
          </a:p>
        </p:txBody>
      </p:sp>
      <p:sp>
        <p:nvSpPr>
          <p:cNvPr id="18" name="Text Placeholder 7">
            <a:extLst>
              <a:ext uri="{FF2B5EF4-FFF2-40B4-BE49-F238E27FC236}">
                <a16:creationId xmlns:a16="http://schemas.microsoft.com/office/drawing/2014/main" id="{AD78A1F1-BC21-49BF-BF84-02939C4C5485}"/>
              </a:ext>
            </a:extLst>
          </p:cNvPr>
          <p:cNvSpPr txBox="1">
            <a:spLocks/>
          </p:cNvSpPr>
          <p:nvPr/>
        </p:nvSpPr>
        <p:spPr>
          <a:xfrm>
            <a:off x="9549913" y="6008132"/>
            <a:ext cx="2124025" cy="49628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rgbClr val="1B476B"/>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t>Sarah Dryfoos-</a:t>
            </a:r>
            <a:r>
              <a:rPr lang="en-US" sz="1100" b="1" dirty="0" err="1"/>
              <a:t>Guss</a:t>
            </a:r>
            <a:br>
              <a:rPr lang="en-US" sz="1100" b="1" dirty="0"/>
            </a:br>
            <a:r>
              <a:rPr lang="en-US" sz="1100" dirty="0"/>
              <a:t>ssdryfoosguss@multicare.org</a:t>
            </a:r>
            <a:endParaRPr lang="en-US" sz="1400" dirty="0"/>
          </a:p>
        </p:txBody>
      </p:sp>
      <p:pic>
        <p:nvPicPr>
          <p:cNvPr id="1026" name="Picture 2" descr="Marketing and Communications - Logos | Pierce College District">
            <a:extLst>
              <a:ext uri="{FF2B5EF4-FFF2-40B4-BE49-F238E27FC236}">
                <a16:creationId xmlns:a16="http://schemas.microsoft.com/office/drawing/2014/main" id="{F119AD2C-67DC-419E-BE74-120AC3ADE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3854" y="3370564"/>
            <a:ext cx="501432" cy="418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ro Parks Tacoma">
            <a:extLst>
              <a:ext uri="{FF2B5EF4-FFF2-40B4-BE49-F238E27FC236}">
                <a16:creationId xmlns:a16="http://schemas.microsoft.com/office/drawing/2014/main" id="{2E35D674-8D56-4C68-87DA-61DFA011C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340" y="4647267"/>
            <a:ext cx="832460" cy="5549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itizen Commission on Elected Salaries - City of Tacoma">
            <a:extLst>
              <a:ext uri="{FF2B5EF4-FFF2-40B4-BE49-F238E27FC236}">
                <a16:creationId xmlns:a16="http://schemas.microsoft.com/office/drawing/2014/main" id="{AF920575-AC06-4928-9EF2-863F704BD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5906" y="5296515"/>
            <a:ext cx="597328" cy="5973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ultiCare donates $1 million to support critical community organizations  during the COVID-19 outbreak - State of Reform | State of Reform">
            <a:extLst>
              <a:ext uri="{FF2B5EF4-FFF2-40B4-BE49-F238E27FC236}">
                <a16:creationId xmlns:a16="http://schemas.microsoft.com/office/drawing/2014/main" id="{BDF7CC30-E24B-46EF-870B-50063D6754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17" t="28992" r="17088" b="48401"/>
          <a:stretch/>
        </p:blipFill>
        <p:spPr bwMode="auto">
          <a:xfrm>
            <a:off x="8681880" y="6106827"/>
            <a:ext cx="765381" cy="168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F507E44-6308-46F0-BAD0-89A602D4F386}"/>
              </a:ext>
            </a:extLst>
          </p:cNvPr>
          <p:cNvPicPr>
            <a:picLocks noChangeAspect="1"/>
          </p:cNvPicPr>
          <p:nvPr/>
        </p:nvPicPr>
        <p:blipFill>
          <a:blip r:embed="rId7"/>
          <a:stretch>
            <a:fillRect/>
          </a:stretch>
        </p:blipFill>
        <p:spPr>
          <a:xfrm>
            <a:off x="8609558" y="3917672"/>
            <a:ext cx="910025" cy="639084"/>
          </a:xfrm>
          <a:prstGeom prst="rect">
            <a:avLst/>
          </a:prstGeom>
        </p:spPr>
      </p:pic>
    </p:spTree>
    <p:extLst>
      <p:ext uri="{BB962C8B-B14F-4D97-AF65-F5344CB8AC3E}">
        <p14:creationId xmlns:p14="http://schemas.microsoft.com/office/powerpoint/2010/main" val="182673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B3EB750-DA81-4235-9839-41917ECFE6F0}"/>
              </a:ext>
            </a:extLst>
          </p:cNvPr>
          <p:cNvSpPr>
            <a:spLocks noGrp="1"/>
          </p:cNvSpPr>
          <p:nvPr>
            <p:ph type="body" sz="quarter" idx="14"/>
          </p:nvPr>
        </p:nvSpPr>
        <p:spPr>
          <a:xfrm>
            <a:off x="1823111" y="2783931"/>
            <a:ext cx="4270437" cy="601663"/>
          </a:xfrm>
        </p:spPr>
        <p:txBody>
          <a:bodyPr/>
          <a:lstStyle/>
          <a:p>
            <a:pPr algn="ctr"/>
            <a:r>
              <a:rPr lang="en-US" sz="6600" spc="350">
                <a:solidFill>
                  <a:schemeClr val="bg1"/>
                </a:solidFill>
              </a:rPr>
              <a:t>POLICY</a:t>
            </a:r>
          </a:p>
        </p:txBody>
      </p:sp>
      <p:sp>
        <p:nvSpPr>
          <p:cNvPr id="8" name="Text Placeholder 7">
            <a:extLst>
              <a:ext uri="{FF2B5EF4-FFF2-40B4-BE49-F238E27FC236}">
                <a16:creationId xmlns:a16="http://schemas.microsoft.com/office/drawing/2014/main" id="{7E502BE2-6572-4CC9-BF3C-CFB8640CD190}"/>
              </a:ext>
            </a:extLst>
          </p:cNvPr>
          <p:cNvSpPr>
            <a:spLocks noGrp="1"/>
          </p:cNvSpPr>
          <p:nvPr>
            <p:ph type="body" sz="quarter" idx="15"/>
          </p:nvPr>
        </p:nvSpPr>
        <p:spPr>
          <a:xfrm>
            <a:off x="8747791" y="2717308"/>
            <a:ext cx="2602526" cy="3699533"/>
          </a:xfrm>
        </p:spPr>
        <p:txBody>
          <a:bodyPr>
            <a:noAutofit/>
          </a:bodyPr>
          <a:lstStyle/>
          <a:p>
            <a:pPr>
              <a:lnSpc>
                <a:spcPct val="100000"/>
              </a:lnSpc>
              <a:spcBef>
                <a:spcPts val="500"/>
              </a:spcBef>
            </a:pPr>
            <a:r>
              <a:rPr lang="en-US" sz="1600">
                <a:latin typeface="Bahnschrift semibold SemiCondensed" panose="020B0502040204020203" pitchFamily="34" charset="0"/>
              </a:rPr>
              <a:t>The Why of Policy</a:t>
            </a:r>
          </a:p>
          <a:p>
            <a:pPr marL="0" marR="0" lvl="0" indent="0" algn="l" defTabSz="914400" rtl="0" eaLnBrk="1" fontAlgn="auto" latinLnBrk="0" hangingPunct="1">
              <a:lnSpc>
                <a:spcPct val="100000"/>
              </a:lnSpc>
              <a:spcBef>
                <a:spcPts val="200"/>
              </a:spcBef>
              <a:spcAft>
                <a:spcPts val="1200"/>
              </a:spcAft>
              <a:buClrTx/>
              <a:buSzTx/>
              <a:buFont typeface="Arial" panose="020B0604020202020204" pitchFamily="34" charset="0"/>
              <a:buNone/>
              <a:tabLst/>
              <a:defRPr/>
            </a:pPr>
            <a:r>
              <a:rPr kumimoji="0" lang="en-US" sz="1200" b="0" i="0" u="none" strike="noStrike" kern="1200" cap="none" normalizeH="0" noProof="0">
                <a:ln>
                  <a:noFill/>
                </a:ln>
                <a:solidFill>
                  <a:srgbClr val="EF8A25"/>
                </a:solidFill>
                <a:effectLst/>
                <a:uLnTx/>
                <a:uFillTx/>
                <a:latin typeface="Bahnschrift SemiBold SemiConden" panose="020B0502040204020203" pitchFamily="34" charset="0"/>
                <a:ea typeface="+mn-ea"/>
                <a:cs typeface="+mn-cs"/>
              </a:rPr>
              <a:t>Davida Haygood</a:t>
            </a:r>
            <a:endParaRPr lang="en-US" sz="1200">
              <a:solidFill>
                <a:srgbClr val="EF8A25"/>
              </a:solidFill>
              <a:latin typeface="Bahnschrift SemiBold SemiConden" panose="020B0502040204020203"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lang="en-US" sz="1600">
                <a:latin typeface="Bahnschrift semibold SemiCondensed" panose="020B0502040204020203" pitchFamily="34" charset="0"/>
              </a:rPr>
              <a:t>Root Cause in Policy</a:t>
            </a:r>
          </a:p>
          <a:p>
            <a:pPr marL="0" marR="0" lvl="0" indent="0" algn="l" defTabSz="914400" rtl="0" eaLnBrk="1" fontAlgn="auto" latinLnBrk="0" hangingPunct="1">
              <a:lnSpc>
                <a:spcPct val="100000"/>
              </a:lnSpc>
              <a:spcBef>
                <a:spcPts val="200"/>
              </a:spcBef>
              <a:spcAft>
                <a:spcPts val="1200"/>
              </a:spcAft>
              <a:buClrTx/>
              <a:buSzTx/>
              <a:buFontTx/>
              <a:buNone/>
              <a:tabLst/>
              <a:defRPr/>
            </a:pPr>
            <a:r>
              <a:rPr lang="en-US" sz="1200">
                <a:solidFill>
                  <a:srgbClr val="EF8A25"/>
                </a:solidFill>
                <a:latin typeface="Bahnschrift SemiBold SemiConden" panose="020B0502040204020203" pitchFamily="34" charset="0"/>
              </a:rPr>
              <a:t>Michael Jordan</a:t>
            </a:r>
          </a:p>
          <a:p>
            <a:pPr marL="0" marR="0" lvl="0" indent="0" algn="l" defTabSz="914400" rtl="0" eaLnBrk="1" fontAlgn="auto" latinLnBrk="0" hangingPunct="1">
              <a:lnSpc>
                <a:spcPct val="100000"/>
              </a:lnSpc>
              <a:spcBef>
                <a:spcPts val="500"/>
              </a:spcBef>
              <a:spcAft>
                <a:spcPts val="0"/>
              </a:spcAft>
              <a:buClrTx/>
              <a:buSzTx/>
              <a:buFontTx/>
              <a:buNone/>
              <a:tabLst/>
              <a:defRPr/>
            </a:pPr>
            <a:r>
              <a:rPr lang="en-US" sz="1600">
                <a:latin typeface="Bahnschrift semibold SemiCondensed" panose="020B0502040204020203" pitchFamily="34" charset="0"/>
              </a:rPr>
              <a:t>Importance of Outreach &amp; Engagement</a:t>
            </a:r>
          </a:p>
          <a:p>
            <a:pPr marL="0" marR="0" lvl="0" indent="0" algn="l" defTabSz="914400" rtl="0" eaLnBrk="1" fontAlgn="auto" latinLnBrk="0" hangingPunct="1">
              <a:lnSpc>
                <a:spcPct val="100000"/>
              </a:lnSpc>
              <a:spcBef>
                <a:spcPts val="200"/>
              </a:spcBef>
              <a:spcAft>
                <a:spcPts val="1200"/>
              </a:spcAft>
              <a:buClrTx/>
              <a:buSzTx/>
              <a:buFontTx/>
              <a:buNone/>
              <a:tabLst/>
              <a:defRPr/>
            </a:pPr>
            <a:r>
              <a:rPr lang="en-US" sz="1200">
                <a:solidFill>
                  <a:srgbClr val="EF8A25"/>
                </a:solidFill>
                <a:latin typeface="Bahnschrift SemiBold SemiConden" panose="020B0502040204020203" pitchFamily="34" charset="0"/>
              </a:rPr>
              <a:t>Delia Flores</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600" b="0" i="0" u="none" strike="noStrike" kern="1200" cap="none" spc="0" normalizeH="0" baseline="0" noProof="0">
                <a:ln>
                  <a:noFill/>
                </a:ln>
                <a:solidFill>
                  <a:srgbClr val="1B476B"/>
                </a:solidFill>
                <a:effectLst/>
                <a:uLnTx/>
                <a:uFillTx/>
                <a:latin typeface="Bahnschrift semibold SemiCondensed" panose="020B0502040204020203" pitchFamily="34" charset="0"/>
                <a:ea typeface="+mn-ea"/>
                <a:cs typeface="+mn-cs"/>
              </a:rPr>
              <a:t>Continuous Improvement</a:t>
            </a:r>
          </a:p>
          <a:p>
            <a:pPr marL="0" marR="0" lvl="0" indent="0" algn="l" defTabSz="914400" rtl="0" eaLnBrk="1" fontAlgn="auto" latinLnBrk="0" hangingPunct="1">
              <a:lnSpc>
                <a:spcPct val="100000"/>
              </a:lnSpc>
              <a:spcBef>
                <a:spcPts val="200"/>
              </a:spcBef>
              <a:spcAft>
                <a:spcPts val="1200"/>
              </a:spcAft>
              <a:buClrTx/>
              <a:buSzTx/>
              <a:buFontTx/>
              <a:buNone/>
              <a:tabLst/>
              <a:defRPr/>
            </a:pPr>
            <a:r>
              <a:rPr kumimoji="0" lang="en-US" sz="1200" b="0" i="0" u="none" strike="noStrike" kern="1200" cap="none" spc="0" normalizeH="0" baseline="0" noProof="0" err="1">
                <a:ln>
                  <a:noFill/>
                </a:ln>
                <a:solidFill>
                  <a:srgbClr val="EF8A25"/>
                </a:solidFill>
                <a:effectLst/>
                <a:uLnTx/>
                <a:uFillTx/>
                <a:latin typeface="Bahnschrift SemiBold SemiConden" panose="020B0502040204020203" pitchFamily="34" charset="0"/>
                <a:ea typeface="+mn-ea"/>
                <a:cs typeface="+mn-cs"/>
              </a:rPr>
              <a:t>Raeshawna</a:t>
            </a:r>
            <a:r>
              <a:rPr kumimoji="0" lang="en-US" sz="1200" b="0" i="0" u="none" strike="noStrike" kern="1200" cap="none" spc="0" normalizeH="0" baseline="0" noProof="0">
                <a:ln>
                  <a:noFill/>
                </a:ln>
                <a:solidFill>
                  <a:srgbClr val="EF8A25"/>
                </a:solidFill>
                <a:effectLst/>
                <a:uLnTx/>
                <a:uFillTx/>
                <a:latin typeface="Bahnschrift SemiBold SemiConden" panose="020B0502040204020203" pitchFamily="34" charset="0"/>
                <a:ea typeface="+mn-ea"/>
                <a:cs typeface="+mn-cs"/>
              </a:rPr>
              <a:t> Ware</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600" b="0" i="0" u="none" strike="noStrike" kern="1200" cap="none" spc="0" normalizeH="0" baseline="0" noProof="0">
                <a:ln>
                  <a:noFill/>
                </a:ln>
                <a:solidFill>
                  <a:srgbClr val="1B476B"/>
                </a:solidFill>
                <a:effectLst/>
                <a:uLnTx/>
                <a:uFillTx/>
                <a:latin typeface="Bahnschrift semibold SemiCondensed" panose="020B0502040204020203" pitchFamily="34" charset="0"/>
                <a:ea typeface="+mn-ea"/>
                <a:cs typeface="+mn-cs"/>
              </a:rPr>
              <a:t>Developing Internal and External Lenses</a:t>
            </a:r>
          </a:p>
          <a:p>
            <a:pPr marL="0" marR="0" lvl="0" indent="0" algn="l" defTabSz="914400" rtl="0" eaLnBrk="1" fontAlgn="auto" latinLnBrk="0" hangingPunct="1">
              <a:lnSpc>
                <a:spcPct val="100000"/>
              </a:lnSpc>
              <a:spcBef>
                <a:spcPts val="200"/>
              </a:spcBef>
              <a:spcAft>
                <a:spcPts val="1200"/>
              </a:spcAft>
              <a:buClrTx/>
              <a:buSzTx/>
              <a:buFontTx/>
              <a:buNone/>
              <a:tabLst/>
              <a:defRPr/>
            </a:pPr>
            <a:r>
              <a:rPr kumimoji="0" lang="en-US" sz="1200" b="0" i="0" u="none" strike="noStrike" kern="1200" cap="none" spc="0" normalizeH="0" baseline="0" noProof="0">
                <a:ln>
                  <a:noFill/>
                </a:ln>
                <a:solidFill>
                  <a:srgbClr val="EF8A25"/>
                </a:solidFill>
                <a:effectLst/>
                <a:uLnTx/>
                <a:uFillTx/>
                <a:latin typeface="Bahnschrift SemiBold SemiConden" panose="020B0502040204020203" pitchFamily="34" charset="0"/>
                <a:ea typeface="+mn-ea"/>
                <a:cs typeface="+mn-cs"/>
              </a:rPr>
              <a:t>Sarah Dryfoos-</a:t>
            </a:r>
            <a:r>
              <a:rPr kumimoji="0" lang="en-US" sz="1200" b="0" i="0" u="none" strike="noStrike" kern="1200" cap="none" spc="0" normalizeH="0" baseline="0" noProof="0" err="1">
                <a:ln>
                  <a:noFill/>
                </a:ln>
                <a:solidFill>
                  <a:srgbClr val="EF8A25"/>
                </a:solidFill>
                <a:effectLst/>
                <a:uLnTx/>
                <a:uFillTx/>
                <a:latin typeface="Bahnschrift SemiBold SemiConden" panose="020B0502040204020203" pitchFamily="34" charset="0"/>
                <a:ea typeface="+mn-ea"/>
                <a:cs typeface="+mn-cs"/>
              </a:rPr>
              <a:t>Guss</a:t>
            </a:r>
            <a:endParaRPr kumimoji="0" lang="en-US" sz="1200" b="0" i="0" u="none" strike="noStrike" kern="1200" cap="none" spc="0" normalizeH="0" baseline="0" noProof="0">
              <a:ln>
                <a:noFill/>
              </a:ln>
              <a:solidFill>
                <a:srgbClr val="EF8A25"/>
              </a:solidFill>
              <a:effectLst/>
              <a:uLnTx/>
              <a:uFillTx/>
              <a:latin typeface="Bahnschrift SemiBold SemiConden" panose="020B0502040204020203" pitchFamily="34" charset="0"/>
              <a:ea typeface="+mn-ea"/>
              <a:cs typeface="+mn-cs"/>
            </a:endParaRPr>
          </a:p>
          <a:p>
            <a:pPr marL="0" marR="0" lvl="0" indent="0" algn="l" defTabSz="914400" rtl="0" eaLnBrk="1" fontAlgn="auto" latinLnBrk="0" hangingPunct="1">
              <a:lnSpc>
                <a:spcPct val="100000"/>
              </a:lnSpc>
              <a:spcBef>
                <a:spcPts val="200"/>
              </a:spcBef>
              <a:spcAft>
                <a:spcPts val="1200"/>
              </a:spcAft>
              <a:buClrTx/>
              <a:buSzTx/>
              <a:buFontTx/>
              <a:buNone/>
              <a:tabLst/>
              <a:defRPr/>
            </a:pPr>
            <a:endParaRPr kumimoji="0" lang="en-US" sz="1400" b="0" i="0" u="none" strike="noStrike" kern="1200" cap="none" spc="0" normalizeH="0" baseline="0" noProof="0">
              <a:ln>
                <a:noFill/>
              </a:ln>
              <a:solidFill>
                <a:srgbClr val="EF8A25"/>
              </a:solidFill>
              <a:effectLst/>
              <a:uLnTx/>
              <a:uFillTx/>
              <a:latin typeface="Bahnschrift SemiBold SemiConden" panose="020B0502040204020203" pitchFamily="34" charset="0"/>
              <a:ea typeface="+mn-ea"/>
              <a:cs typeface="+mn-cs"/>
            </a:endParaRPr>
          </a:p>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1400" b="0" i="0" u="none" strike="noStrike" kern="1200" cap="none" normalizeH="0" noProof="0">
              <a:ln>
                <a:noFill/>
              </a:ln>
              <a:solidFill>
                <a:srgbClr val="EF8A25"/>
              </a:solidFill>
              <a:effectLst/>
              <a:uLnTx/>
              <a:uFillTx/>
              <a:latin typeface="Bahnschrift SemiBold SemiConden" panose="020B0502040204020203" pitchFamily="34" charset="0"/>
              <a:ea typeface="+mn-ea"/>
              <a:cs typeface="+mn-cs"/>
            </a:endParaRPr>
          </a:p>
        </p:txBody>
      </p:sp>
      <p:sp>
        <p:nvSpPr>
          <p:cNvPr id="10" name="Text Placeholder 9">
            <a:extLst>
              <a:ext uri="{FF2B5EF4-FFF2-40B4-BE49-F238E27FC236}">
                <a16:creationId xmlns:a16="http://schemas.microsoft.com/office/drawing/2014/main" id="{D30E26C0-2F61-4BFE-A151-F042416CB2B5}"/>
              </a:ext>
            </a:extLst>
          </p:cNvPr>
          <p:cNvSpPr>
            <a:spLocks noGrp="1"/>
          </p:cNvSpPr>
          <p:nvPr>
            <p:ph type="body" sz="quarter" idx="17"/>
          </p:nvPr>
        </p:nvSpPr>
        <p:spPr>
          <a:xfrm>
            <a:off x="1887861" y="2455699"/>
            <a:ext cx="4140938" cy="261610"/>
          </a:xfrm>
        </p:spPr>
        <p:txBody>
          <a:bodyPr/>
          <a:lstStyle/>
          <a:p>
            <a:pPr algn="ctr"/>
            <a:r>
              <a:rPr lang="en-US" sz="1600" spc="500"/>
              <a:t>PART THREE</a:t>
            </a:r>
          </a:p>
        </p:txBody>
      </p:sp>
      <p:pic>
        <p:nvPicPr>
          <p:cNvPr id="11" name="Picture 10">
            <a:extLst>
              <a:ext uri="{FF2B5EF4-FFF2-40B4-BE49-F238E27FC236}">
                <a16:creationId xmlns:a16="http://schemas.microsoft.com/office/drawing/2014/main" id="{5C086412-ADFE-4C50-A9B3-745AB5209E57}"/>
              </a:ext>
            </a:extLst>
          </p:cNvPr>
          <p:cNvPicPr>
            <a:picLocks noChangeAspect="1"/>
          </p:cNvPicPr>
          <p:nvPr/>
        </p:nvPicPr>
        <p:blipFill>
          <a:blip r:embed="rId2"/>
          <a:srcRect/>
          <a:stretch/>
        </p:blipFill>
        <p:spPr>
          <a:xfrm>
            <a:off x="2435774" y="5176747"/>
            <a:ext cx="3045112" cy="879276"/>
          </a:xfrm>
          <a:prstGeom prst="rect">
            <a:avLst/>
          </a:prstGeom>
        </p:spPr>
      </p:pic>
      <p:sp>
        <p:nvSpPr>
          <p:cNvPr id="12" name="Text Placeholder 8">
            <a:extLst>
              <a:ext uri="{FF2B5EF4-FFF2-40B4-BE49-F238E27FC236}">
                <a16:creationId xmlns:a16="http://schemas.microsoft.com/office/drawing/2014/main" id="{B3952348-3076-476B-9A05-AF7CE816B1BF}"/>
              </a:ext>
            </a:extLst>
          </p:cNvPr>
          <p:cNvSpPr txBox="1">
            <a:spLocks/>
          </p:cNvSpPr>
          <p:nvPr/>
        </p:nvSpPr>
        <p:spPr>
          <a:xfrm>
            <a:off x="1550277" y="3846490"/>
            <a:ext cx="4816106" cy="3354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spc="150" baseline="0">
                <a:solidFill>
                  <a:srgbClr val="EF8A25"/>
                </a:solidFill>
                <a:latin typeface="Bahnschrift SemiBold SemiConden"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rPr>
              <a:t>Policy from lens to lifestyle</a:t>
            </a:r>
          </a:p>
        </p:txBody>
      </p:sp>
      <p:sp>
        <p:nvSpPr>
          <p:cNvPr id="14" name="Title 1">
            <a:extLst>
              <a:ext uri="{FF2B5EF4-FFF2-40B4-BE49-F238E27FC236}">
                <a16:creationId xmlns:a16="http://schemas.microsoft.com/office/drawing/2014/main" id="{C006B578-2E98-43F6-8C20-AE73B2855AF2}"/>
              </a:ext>
            </a:extLst>
          </p:cNvPr>
          <p:cNvSpPr txBox="1">
            <a:spLocks/>
          </p:cNvSpPr>
          <p:nvPr/>
        </p:nvSpPr>
        <p:spPr>
          <a:xfrm>
            <a:off x="8435167" y="1486797"/>
            <a:ext cx="3440837" cy="968902"/>
          </a:xfrm>
          <a:prstGeom prst="rect">
            <a:avLst/>
          </a:prstGeom>
        </p:spPr>
        <p:txBody>
          <a:bodyPr anchor="b"/>
          <a:lstStyle>
            <a:lvl1pPr algn="l" defTabSz="914400" rtl="0" eaLnBrk="1" latinLnBrk="0" hangingPunct="1">
              <a:lnSpc>
                <a:spcPct val="90000"/>
              </a:lnSpc>
              <a:spcBef>
                <a:spcPct val="0"/>
              </a:spcBef>
              <a:buNone/>
              <a:defRPr sz="4200" kern="1200">
                <a:solidFill>
                  <a:srgbClr val="1B476B"/>
                </a:solidFill>
                <a:latin typeface="Bahnschrift SEMIBOLD SemiCondensed" panose="020B0502040204020203" pitchFamily="34" charset="0"/>
                <a:ea typeface="+mj-ea"/>
                <a:cs typeface="+mj-cs"/>
              </a:defRPr>
            </a:lvl1pPr>
          </a:lstStyle>
          <a:p>
            <a:r>
              <a:rPr lang="en-US"/>
              <a:t>Agenda</a:t>
            </a:r>
          </a:p>
        </p:txBody>
      </p:sp>
      <p:cxnSp>
        <p:nvCxnSpPr>
          <p:cNvPr id="9" name="Straight Connector 8">
            <a:extLst>
              <a:ext uri="{FF2B5EF4-FFF2-40B4-BE49-F238E27FC236}">
                <a16:creationId xmlns:a16="http://schemas.microsoft.com/office/drawing/2014/main" id="{B9D99EA0-2CFA-49AF-A0A8-36BA207716C5}"/>
              </a:ext>
            </a:extLst>
          </p:cNvPr>
          <p:cNvCxnSpPr>
            <a:cxnSpLocks/>
          </p:cNvCxnSpPr>
          <p:nvPr/>
        </p:nvCxnSpPr>
        <p:spPr>
          <a:xfrm flipV="1">
            <a:off x="8570747" y="2708431"/>
            <a:ext cx="0" cy="3717247"/>
          </a:xfrm>
          <a:prstGeom prst="line">
            <a:avLst/>
          </a:prstGeom>
          <a:ln w="38100">
            <a:solidFill>
              <a:srgbClr val="EF8A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90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76F17-FE67-404B-9204-16215DBD1FCF}"/>
              </a:ext>
            </a:extLst>
          </p:cNvPr>
          <p:cNvSpPr>
            <a:spLocks noGrp="1"/>
          </p:cNvSpPr>
          <p:nvPr>
            <p:ph type="title"/>
          </p:nvPr>
        </p:nvSpPr>
        <p:spPr>
          <a:xfrm>
            <a:off x="7010400" y="1793466"/>
            <a:ext cx="4763816" cy="1410686"/>
          </a:xfrm>
        </p:spPr>
        <p:txBody>
          <a:bodyPr/>
          <a:lstStyle/>
          <a:p>
            <a:r>
              <a:rPr lang="en-US" dirty="0"/>
              <a:t>Intro to Policy</a:t>
            </a:r>
          </a:p>
        </p:txBody>
      </p:sp>
      <p:sp>
        <p:nvSpPr>
          <p:cNvPr id="7" name="Content Placeholder 6">
            <a:extLst>
              <a:ext uri="{FF2B5EF4-FFF2-40B4-BE49-F238E27FC236}">
                <a16:creationId xmlns:a16="http://schemas.microsoft.com/office/drawing/2014/main" id="{30876286-5A5A-4A9A-AC4D-860E0EAD8004}"/>
              </a:ext>
            </a:extLst>
          </p:cNvPr>
          <p:cNvSpPr>
            <a:spLocks noGrp="1"/>
          </p:cNvSpPr>
          <p:nvPr>
            <p:ph idx="1"/>
          </p:nvPr>
        </p:nvSpPr>
        <p:spPr>
          <a:xfrm>
            <a:off x="7010400" y="3556748"/>
            <a:ext cx="4763816" cy="2799602"/>
          </a:xfrm>
        </p:spPr>
        <p:txBody>
          <a:bodyPr/>
          <a:lstStyle/>
          <a:p>
            <a:r>
              <a:rPr lang="en-US" sz="2400" dirty="0"/>
              <a:t>“When the music changes, so does the dance…”</a:t>
            </a:r>
          </a:p>
          <a:p>
            <a:r>
              <a:rPr lang="en-US" sz="2400" dirty="0"/>
              <a:t>- African Proverb</a:t>
            </a:r>
          </a:p>
        </p:txBody>
      </p:sp>
      <p:pic>
        <p:nvPicPr>
          <p:cNvPr id="9" name="Content Placeholder 3">
            <a:extLst>
              <a:ext uri="{FF2B5EF4-FFF2-40B4-BE49-F238E27FC236}">
                <a16:creationId xmlns:a16="http://schemas.microsoft.com/office/drawing/2014/main" id="{9D6A774B-218A-45EB-B6AE-1FAC8C77C824}"/>
              </a:ext>
            </a:extLst>
          </p:cNvPr>
          <p:cNvPicPr>
            <a:picLocks noGrp="1" noChangeAspect="1"/>
          </p:cNvPicPr>
          <p:nvPr>
            <p:ph type="pic" sz="quarter" idx="13"/>
          </p:nvPr>
        </p:nvPicPr>
        <p:blipFill rotWithShape="1">
          <a:blip r:embed="rId2"/>
          <a:srcRect l="3997" r="-163"/>
          <a:stretch/>
        </p:blipFill>
        <p:spPr>
          <a:xfrm>
            <a:off x="0" y="0"/>
            <a:ext cx="6594764" cy="6858000"/>
          </a:xfrm>
          <a:prstGeom prst="rect">
            <a:avLst/>
          </a:prstGeom>
        </p:spPr>
      </p:pic>
    </p:spTree>
    <p:extLst>
      <p:ext uri="{BB962C8B-B14F-4D97-AF65-F5344CB8AC3E}">
        <p14:creationId xmlns:p14="http://schemas.microsoft.com/office/powerpoint/2010/main" val="12727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DCE5C1-3E75-472E-9A0B-A4F0C514448F}"/>
              </a:ext>
            </a:extLst>
          </p:cNvPr>
          <p:cNvSpPr>
            <a:spLocks noGrp="1"/>
          </p:cNvSpPr>
          <p:nvPr>
            <p:ph type="title"/>
          </p:nvPr>
        </p:nvSpPr>
        <p:spPr/>
        <p:txBody>
          <a:bodyPr/>
          <a:lstStyle/>
          <a:p>
            <a:r>
              <a:rPr lang="en-US" dirty="0"/>
              <a:t>Equity Lens?</a:t>
            </a:r>
          </a:p>
        </p:txBody>
      </p:sp>
      <p:sp>
        <p:nvSpPr>
          <p:cNvPr id="6" name="Content Placeholder 5">
            <a:extLst>
              <a:ext uri="{FF2B5EF4-FFF2-40B4-BE49-F238E27FC236}">
                <a16:creationId xmlns:a16="http://schemas.microsoft.com/office/drawing/2014/main" id="{39F968A0-90A0-4FD0-81A8-F34F6FB7A048}"/>
              </a:ext>
            </a:extLst>
          </p:cNvPr>
          <p:cNvSpPr>
            <a:spLocks noGrp="1"/>
          </p:cNvSpPr>
          <p:nvPr>
            <p:ph idx="1"/>
          </p:nvPr>
        </p:nvSpPr>
        <p:spPr/>
        <p:txBody>
          <a:bodyPr/>
          <a:lstStyle/>
          <a:p>
            <a:r>
              <a:rPr lang="en-US" sz="2400" dirty="0"/>
              <a:t>“This ‘lens’ business bolsters the temporary application of fundamental anti-racist concepts. It allows white folks to take anti-racist frameworks on and off like a pair of glasses.”</a:t>
            </a:r>
          </a:p>
          <a:p>
            <a:r>
              <a:rPr lang="en-US" sz="2400" dirty="0"/>
              <a:t>–</a:t>
            </a:r>
            <a:r>
              <a:rPr lang="en-US" sz="2400" dirty="0" err="1"/>
              <a:t>Sippin</a:t>
            </a:r>
            <a:r>
              <a:rPr lang="en-US" sz="2400" dirty="0"/>
              <a:t> the </a:t>
            </a:r>
            <a:r>
              <a:rPr lang="en-US" sz="2400" dirty="0" err="1"/>
              <a:t>EquiTea</a:t>
            </a:r>
            <a:endParaRPr lang="en-US" sz="2400" dirty="0"/>
          </a:p>
        </p:txBody>
      </p:sp>
    </p:spTree>
    <p:extLst>
      <p:ext uri="{BB962C8B-B14F-4D97-AF65-F5344CB8AC3E}">
        <p14:creationId xmlns:p14="http://schemas.microsoft.com/office/powerpoint/2010/main" val="224133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95A161-2544-4AED-9758-72F570F9CA17}"/>
              </a:ext>
            </a:extLst>
          </p:cNvPr>
          <p:cNvSpPr>
            <a:spLocks noGrp="1"/>
          </p:cNvSpPr>
          <p:nvPr>
            <p:ph type="title"/>
          </p:nvPr>
        </p:nvSpPr>
        <p:spPr/>
        <p:txBody>
          <a:bodyPr/>
          <a:lstStyle/>
          <a:p>
            <a:r>
              <a:rPr lang="en-US" dirty="0"/>
              <a:t>Equity Lasik</a:t>
            </a:r>
          </a:p>
        </p:txBody>
      </p:sp>
      <p:sp>
        <p:nvSpPr>
          <p:cNvPr id="8" name="Content Placeholder 7">
            <a:extLst>
              <a:ext uri="{FF2B5EF4-FFF2-40B4-BE49-F238E27FC236}">
                <a16:creationId xmlns:a16="http://schemas.microsoft.com/office/drawing/2014/main" id="{09AD8FFE-D21E-44A7-AE89-0B31821E27E4}"/>
              </a:ext>
            </a:extLst>
          </p:cNvPr>
          <p:cNvSpPr>
            <a:spLocks noGrp="1"/>
          </p:cNvSpPr>
          <p:nvPr>
            <p:ph idx="1"/>
          </p:nvPr>
        </p:nvSpPr>
        <p:spPr>
          <a:xfrm>
            <a:off x="838200" y="3556748"/>
            <a:ext cx="4521740" cy="2799602"/>
          </a:xfrm>
        </p:spPr>
        <p:txBody>
          <a:bodyPr/>
          <a:lstStyle/>
          <a:p>
            <a:r>
              <a:rPr lang="en-US" sz="1600" dirty="0"/>
              <a:t>Completing reshaping and recoding the way one views the world around them. </a:t>
            </a:r>
          </a:p>
          <a:p>
            <a:pPr marL="285750" indent="-285750">
              <a:buFont typeface="Arial" panose="020B0604020202020204" pitchFamily="34" charset="0"/>
              <a:buChar char="•"/>
            </a:pPr>
            <a:r>
              <a:rPr lang="en-US" sz="1600" dirty="0"/>
              <a:t>Destroying views of power, privilege, and elitism</a:t>
            </a:r>
          </a:p>
          <a:p>
            <a:pPr marL="285750" indent="-285750">
              <a:buFont typeface="Arial" panose="020B0604020202020204" pitchFamily="34" charset="0"/>
              <a:buChar char="•"/>
            </a:pPr>
            <a:r>
              <a:rPr lang="en-US" sz="1600" dirty="0"/>
              <a:t>Destroying views of racism, sexism, ableism, and social economic bias</a:t>
            </a:r>
          </a:p>
          <a:p>
            <a:endParaRPr lang="en-US" sz="1600" dirty="0"/>
          </a:p>
          <a:p>
            <a:endParaRPr lang="en-US" sz="1600" dirty="0"/>
          </a:p>
        </p:txBody>
      </p:sp>
      <p:pic>
        <p:nvPicPr>
          <p:cNvPr id="10" name="7248D4D">
            <a:hlinkClick r:id="" action="ppaction://media"/>
            <a:extLst>
              <a:ext uri="{FF2B5EF4-FFF2-40B4-BE49-F238E27FC236}">
                <a16:creationId xmlns:a16="http://schemas.microsoft.com/office/drawing/2014/main" id="{FECB1A49-A812-4387-AEF8-62CA2202F5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2120043"/>
            <a:ext cx="5484695" cy="3067611"/>
          </a:xfrm>
          <a:prstGeom prst="rect">
            <a:avLst/>
          </a:prstGeom>
        </p:spPr>
      </p:pic>
    </p:spTree>
    <p:extLst>
      <p:ext uri="{BB962C8B-B14F-4D97-AF65-F5344CB8AC3E}">
        <p14:creationId xmlns:p14="http://schemas.microsoft.com/office/powerpoint/2010/main" val="275089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100000">
                <p:cTn id="7"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56C9-F29D-4953-8EFD-5B41774DB423}"/>
              </a:ext>
            </a:extLst>
          </p:cNvPr>
          <p:cNvSpPr>
            <a:spLocks noGrp="1"/>
          </p:cNvSpPr>
          <p:nvPr>
            <p:ph type="title"/>
          </p:nvPr>
        </p:nvSpPr>
        <p:spPr>
          <a:xfrm>
            <a:off x="5251701" y="2054326"/>
            <a:ext cx="5224989" cy="1410686"/>
          </a:xfrm>
        </p:spPr>
        <p:txBody>
          <a:bodyPr/>
          <a:lstStyle/>
          <a:p>
            <a:r>
              <a:rPr lang="en-US" dirty="0"/>
              <a:t>Investigating the “Why”</a:t>
            </a:r>
          </a:p>
        </p:txBody>
      </p:sp>
      <p:sp>
        <p:nvSpPr>
          <p:cNvPr id="3" name="Content Placeholder 2">
            <a:extLst>
              <a:ext uri="{FF2B5EF4-FFF2-40B4-BE49-F238E27FC236}">
                <a16:creationId xmlns:a16="http://schemas.microsoft.com/office/drawing/2014/main" id="{D8CB9A68-BFB0-439E-859E-17F2864F26D0}"/>
              </a:ext>
            </a:extLst>
          </p:cNvPr>
          <p:cNvSpPr>
            <a:spLocks noGrp="1"/>
          </p:cNvSpPr>
          <p:nvPr>
            <p:ph idx="1"/>
          </p:nvPr>
        </p:nvSpPr>
        <p:spPr>
          <a:xfrm>
            <a:off x="5251702" y="3817608"/>
            <a:ext cx="5224988" cy="2799602"/>
          </a:xfrm>
        </p:spPr>
        <p:txBody>
          <a:bodyPr/>
          <a:lstStyle/>
          <a:p>
            <a:r>
              <a:rPr lang="en-US" sz="2400" dirty="0"/>
              <a:t>If there were not injustice framework there would not be a need for equity policies. </a:t>
            </a:r>
          </a:p>
        </p:txBody>
      </p:sp>
      <p:pic>
        <p:nvPicPr>
          <p:cNvPr id="4" name="Picture 3">
            <a:extLst>
              <a:ext uri="{FF2B5EF4-FFF2-40B4-BE49-F238E27FC236}">
                <a16:creationId xmlns:a16="http://schemas.microsoft.com/office/drawing/2014/main" id="{8E041D73-8D7D-47BA-B0DA-9AB89E49E2F6}"/>
              </a:ext>
            </a:extLst>
          </p:cNvPr>
          <p:cNvPicPr>
            <a:picLocks noChangeAspect="1"/>
          </p:cNvPicPr>
          <p:nvPr/>
        </p:nvPicPr>
        <p:blipFill rotWithShape="1">
          <a:blip r:embed="rId2"/>
          <a:srcRect r="50119"/>
          <a:stretch/>
        </p:blipFill>
        <p:spPr>
          <a:xfrm>
            <a:off x="399836" y="0"/>
            <a:ext cx="4258372" cy="3465012"/>
          </a:xfrm>
          <a:prstGeom prst="round2DiagRect">
            <a:avLst>
              <a:gd name="adj1" fmla="val 0"/>
              <a:gd name="adj2" fmla="val 0"/>
            </a:avLst>
          </a:prstGeom>
          <a:ln w="88900" cap="sq">
            <a:noFill/>
            <a:miter lim="800000"/>
          </a:ln>
          <a:effectLst/>
        </p:spPr>
      </p:pic>
      <p:pic>
        <p:nvPicPr>
          <p:cNvPr id="7" name="Picture 6">
            <a:extLst>
              <a:ext uri="{FF2B5EF4-FFF2-40B4-BE49-F238E27FC236}">
                <a16:creationId xmlns:a16="http://schemas.microsoft.com/office/drawing/2014/main" id="{4337896F-52DD-4209-82DA-9C8C44105435}"/>
              </a:ext>
            </a:extLst>
          </p:cNvPr>
          <p:cNvPicPr>
            <a:picLocks noChangeAspect="1"/>
          </p:cNvPicPr>
          <p:nvPr/>
        </p:nvPicPr>
        <p:blipFill rotWithShape="1">
          <a:blip r:embed="rId2"/>
          <a:srcRect l="49864" r="255"/>
          <a:stretch/>
        </p:blipFill>
        <p:spPr>
          <a:xfrm>
            <a:off x="426454" y="3429000"/>
            <a:ext cx="4258372" cy="3465012"/>
          </a:xfrm>
          <a:prstGeom prst="round2DiagRect">
            <a:avLst>
              <a:gd name="adj1" fmla="val 0"/>
              <a:gd name="adj2" fmla="val 0"/>
            </a:avLst>
          </a:prstGeom>
          <a:ln w="88900" cap="sq">
            <a:noFill/>
            <a:miter lim="800000"/>
          </a:ln>
          <a:effectLst/>
        </p:spPr>
      </p:pic>
    </p:spTree>
    <p:extLst>
      <p:ext uri="{BB962C8B-B14F-4D97-AF65-F5344CB8AC3E}">
        <p14:creationId xmlns:p14="http://schemas.microsoft.com/office/powerpoint/2010/main" val="929100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91D96B7FDA6A4C916475819E3F2284" ma:contentTypeVersion="13" ma:contentTypeDescription="Create a new document." ma:contentTypeScope="" ma:versionID="2ba3ddedb5964a39e01d6c3bef89fa34">
  <xsd:schema xmlns:xsd="http://www.w3.org/2001/XMLSchema" xmlns:xs="http://www.w3.org/2001/XMLSchema" xmlns:p="http://schemas.microsoft.com/office/2006/metadata/properties" xmlns:ns2="55b3713a-a24c-4926-91b6-28808ae237b3" xmlns:ns3="99cf61ba-f72e-4251-9dc4-0d2ace24ab58" targetNamespace="http://schemas.microsoft.com/office/2006/metadata/properties" ma:root="true" ma:fieldsID="81e2d50a75ad53c59831772d999c80d8" ns2:_="" ns3:_="">
    <xsd:import namespace="55b3713a-a24c-4926-91b6-28808ae237b3"/>
    <xsd:import namespace="99cf61ba-f72e-4251-9dc4-0d2ace24ab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Imag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b3713a-a24c-4926-91b6-28808ae237b3"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Tags" ma:internalName="MediaServiceAutoTags"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GenerationTime" ma:index="9" nillable="true" ma:displayName="MediaServiceGenerationTime" ma:hidden="true" ma:internalName="MediaServiceGenerationTime" ma:readOnly="true">
      <xsd:simpleType>
        <xsd:restriction base="dms:Text"/>
      </xsd:simpleType>
    </xsd:element>
    <xsd:element name="MediaServiceEventHashCode" ma:index="10" nillable="true" ma:displayName="MediaServiceEventHashCode" ma:hidden="true" ma:internalName="MediaServiceEventHashCode" ma:readOnly="true">
      <xsd:simpleType>
        <xsd:restriction base="dms:Text"/>
      </xsd:simpleType>
    </xsd:element>
    <xsd:element name="Image" ma:index="15"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cf61ba-f72e-4251-9dc4-0d2ace24ab5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ge xmlns="55b3713a-a24c-4926-91b6-28808ae237b3">
      <Url xsi:nil="true"/>
      <Description xsi:nil="true"/>
    </Image>
  </documentManagement>
</p:properties>
</file>

<file path=customXml/itemProps1.xml><?xml version="1.0" encoding="utf-8"?>
<ds:datastoreItem xmlns:ds="http://schemas.openxmlformats.org/officeDocument/2006/customXml" ds:itemID="{262A31E7-316E-4E82-823B-C206562FD36F}">
  <ds:schemaRefs>
    <ds:schemaRef ds:uri="http://schemas.microsoft.com/sharepoint/v3/contenttype/forms"/>
  </ds:schemaRefs>
</ds:datastoreItem>
</file>

<file path=customXml/itemProps2.xml><?xml version="1.0" encoding="utf-8"?>
<ds:datastoreItem xmlns:ds="http://schemas.openxmlformats.org/officeDocument/2006/customXml" ds:itemID="{59ECDB5F-FB52-4CAD-BADD-D0A85A0FF5DD}">
  <ds:schemaRefs>
    <ds:schemaRef ds:uri="55b3713a-a24c-4926-91b6-28808ae237b3"/>
    <ds:schemaRef ds:uri="99cf61ba-f72e-4251-9dc4-0d2ace24ab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717DE-BB07-44E4-80FC-5050ABE1FC51}">
  <ds:schemaRefs>
    <ds:schemaRef ds:uri="55b3713a-a24c-4926-91b6-28808ae237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TotalTime>
  <Words>2345</Words>
  <Application>Microsoft Office PowerPoint</Application>
  <PresentationFormat>Widescreen</PresentationFormat>
  <Paragraphs>218</Paragraphs>
  <Slides>38</Slides>
  <Notes>6</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2" baseType="lpstr">
      <vt:lpstr>Arial</vt:lpstr>
      <vt:lpstr>Avenir Next LT Pro</vt:lpstr>
      <vt:lpstr>Bahnschrift</vt:lpstr>
      <vt:lpstr>Bahnschrift Bold</vt:lpstr>
      <vt:lpstr>Bahnschrift SemiBold</vt:lpstr>
      <vt:lpstr>Bahnschrift SemiBold SemiConden</vt:lpstr>
      <vt:lpstr>Bahnschrift semibold SemiCondensed</vt:lpstr>
      <vt:lpstr>Bahnschrift semibold SemiCondensed</vt:lpstr>
      <vt:lpstr>Bahnschrift SemiCondensed</vt:lpstr>
      <vt:lpstr>Bahnschrift SemiLight</vt:lpstr>
      <vt:lpstr>Bahnschrift Semilight SemiConden</vt:lpstr>
      <vt:lpstr>Calibri</vt:lpstr>
      <vt:lpstr>Office Theme</vt:lpstr>
      <vt:lpstr>Acrobat Document</vt:lpstr>
      <vt:lpstr>PowerPoint Presentation</vt:lpstr>
      <vt:lpstr>PowerPoint Presentation</vt:lpstr>
      <vt:lpstr>Organizational Structures Committee</vt:lpstr>
      <vt:lpstr>PowerPoint Presentation</vt:lpstr>
      <vt:lpstr>PowerPoint Presentation</vt:lpstr>
      <vt:lpstr>Intro to Policy</vt:lpstr>
      <vt:lpstr>Equity Lens?</vt:lpstr>
      <vt:lpstr>Equity Lasik</vt:lpstr>
      <vt:lpstr>Investigating the “Why”</vt:lpstr>
      <vt:lpstr>Policy Driven Realities</vt:lpstr>
      <vt:lpstr>Policy Driven Realities</vt:lpstr>
      <vt:lpstr>Policy Driven Realities</vt:lpstr>
      <vt:lpstr>Root Cause Analysis</vt:lpstr>
      <vt:lpstr>True solutions live under the surface</vt:lpstr>
      <vt:lpstr>Policy &amp; Trust</vt:lpstr>
      <vt:lpstr>Policy Discussions  on Social Media</vt:lpstr>
      <vt:lpstr>PowerPoint Presentation</vt:lpstr>
      <vt:lpstr>PowerPoint Presentation</vt:lpstr>
      <vt:lpstr>PowerPoint Presentation</vt:lpstr>
      <vt:lpstr>PowerPoint Presentation</vt:lpstr>
      <vt:lpstr>The Good News</vt:lpstr>
      <vt:lpstr>Questions to Consider When Appraising Your Roots</vt:lpstr>
      <vt:lpstr>Outreach &amp; Engagement in  Policy-Making</vt:lpstr>
      <vt:lpstr>Be Intentional</vt:lpstr>
      <vt:lpstr>The Lens of Systemic Oppression</vt:lpstr>
      <vt:lpstr>Questions to Create Intentionality</vt:lpstr>
      <vt:lpstr>Participatory Policy-Making</vt:lpstr>
      <vt:lpstr>The Culture of  Continuous Improvement in Policy</vt:lpstr>
      <vt:lpstr>What Approach to Use</vt:lpstr>
      <vt:lpstr>When to Review</vt:lpstr>
      <vt:lpstr>Who is Involved?</vt:lpstr>
      <vt:lpstr>Where to Start</vt:lpstr>
      <vt:lpstr>Internal vs External Policy</vt:lpstr>
      <vt:lpstr>Developing an Internal Equity Lens</vt:lpstr>
      <vt:lpstr>Case of a great Internal equitable lens</vt:lpstr>
      <vt:lpstr>Case of a great External Equity Lens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Tunisia Price</dc:creator>
  <cp:lastModifiedBy>Julianna Flanders</cp:lastModifiedBy>
  <cp:revision>5</cp:revision>
  <dcterms:created xsi:type="dcterms:W3CDTF">2021-01-06T20:05:29Z</dcterms:created>
  <dcterms:modified xsi:type="dcterms:W3CDTF">2021-04-07T15:38:57Z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0x0101007891D96B7FDA6A4C916475819E3F2284</vt:lpwstr>
  </property>
</Properties>
</file>